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0"/>
  </p:handoutMasterIdLst>
  <p:sldIdLst>
    <p:sldId id="2241" r:id="rId3"/>
    <p:sldId id="2257" r:id="rId5"/>
    <p:sldId id="2244" r:id="rId6"/>
    <p:sldId id="2323" r:id="rId7"/>
    <p:sldId id="2243" r:id="rId8"/>
    <p:sldId id="2246" r:id="rId9"/>
    <p:sldId id="2262" r:id="rId10"/>
    <p:sldId id="2265" r:id="rId11"/>
    <p:sldId id="2247" r:id="rId12"/>
    <p:sldId id="2248" r:id="rId13"/>
    <p:sldId id="2249" r:id="rId14"/>
    <p:sldId id="2260" r:id="rId15"/>
    <p:sldId id="2251" r:id="rId16"/>
    <p:sldId id="2252" r:id="rId17"/>
    <p:sldId id="2254" r:id="rId18"/>
    <p:sldId id="2253" r:id="rId19"/>
    <p:sldId id="2255" r:id="rId20"/>
    <p:sldId id="2314" r:id="rId21"/>
    <p:sldId id="2319" r:id="rId22"/>
    <p:sldId id="2320" r:id="rId23"/>
    <p:sldId id="2321" r:id="rId24"/>
    <p:sldId id="2331" r:id="rId25"/>
    <p:sldId id="2332" r:id="rId26"/>
    <p:sldId id="2333" r:id="rId27"/>
    <p:sldId id="2334" r:id="rId28"/>
    <p:sldId id="2335" r:id="rId29"/>
    <p:sldId id="2268" r:id="rId30"/>
    <p:sldId id="2280" r:id="rId31"/>
    <p:sldId id="2288" r:id="rId32"/>
    <p:sldId id="2261" r:id="rId33"/>
    <p:sldId id="2285" r:id="rId34"/>
    <p:sldId id="2282" r:id="rId35"/>
    <p:sldId id="2278" r:id="rId36"/>
    <p:sldId id="2284" r:id="rId37"/>
    <p:sldId id="2273" r:id="rId38"/>
    <p:sldId id="2322" r:id="rId39"/>
    <p:sldId id="2315" r:id="rId40"/>
    <p:sldId id="2327" r:id="rId41"/>
    <p:sldId id="2328" r:id="rId42"/>
    <p:sldId id="2329" r:id="rId43"/>
    <p:sldId id="2274" r:id="rId44"/>
    <p:sldId id="2271" r:id="rId45"/>
    <p:sldId id="2317" r:id="rId46"/>
    <p:sldId id="2277" r:id="rId47"/>
    <p:sldId id="2286" r:id="rId48"/>
    <p:sldId id="2287" r:id="rId49"/>
    <p:sldId id="2289" r:id="rId50"/>
    <p:sldId id="2290" r:id="rId51"/>
    <p:sldId id="2296" r:id="rId52"/>
    <p:sldId id="2298" r:id="rId53"/>
    <p:sldId id="2299" r:id="rId54"/>
    <p:sldId id="2300" r:id="rId55"/>
    <p:sldId id="2301" r:id="rId56"/>
    <p:sldId id="2311" r:id="rId57"/>
    <p:sldId id="2326" r:id="rId58"/>
    <p:sldId id="2324" r:id="rId59"/>
  </p:sldIdLst>
  <p:sldSz cx="9144000" cy="5715000" type="screen16x1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C00"/>
    <a:srgbClr val="FF5F00"/>
    <a:srgbClr val="FF7E79"/>
    <a:srgbClr val="0432FF"/>
    <a:srgbClr val="F6F9D6"/>
    <a:srgbClr val="B0FFD3"/>
    <a:srgbClr val="00FDFF"/>
    <a:srgbClr val="73FEFF"/>
    <a:srgbClr val="94110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41" autoAdjust="0"/>
    <p:restoredTop sz="92494" autoAdjust="0"/>
  </p:normalViewPr>
  <p:slideViewPr>
    <p:cSldViewPr>
      <p:cViewPr varScale="1">
        <p:scale>
          <a:sx n="91" d="100"/>
          <a:sy n="91" d="100"/>
        </p:scale>
        <p:origin x="192" y="1632"/>
      </p:cViewPr>
      <p:guideLst>
        <p:guide orient="horz" pos="2480"/>
        <p:guide pos="340"/>
        <p:guide pos="2925"/>
      </p:guideLst>
    </p:cSldViewPr>
  </p:slideViewPr>
  <p:outlineViewPr>
    <p:cViewPr>
      <p:scale>
        <a:sx n="33" d="100"/>
        <a:sy n="33" d="100"/>
      </p:scale>
      <p:origin x="0" y="-5720"/>
    </p:cViewPr>
  </p:outlineViewPr>
  <p:notesTextViewPr>
    <p:cViewPr>
      <p:scale>
        <a:sx n="65" d="100"/>
        <a:sy n="65"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宕机的例子，比如微信？</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画一个</a:t>
            </a:r>
            <a:r>
              <a:rPr kumimoji="1" lang="en-US" altLang="zh-CN" dirty="0"/>
              <a:t>big</a:t>
            </a:r>
            <a:r>
              <a:rPr kumimoji="1" lang="zh-CN" altLang="en-US" dirty="0"/>
              <a:t> </a:t>
            </a:r>
            <a:r>
              <a:rPr kumimoji="1" lang="en-US" altLang="zh-CN" dirty="0"/>
              <a:t>picture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画一个</a:t>
            </a:r>
            <a:r>
              <a:rPr kumimoji="1" lang="en-US" altLang="zh-CN" dirty="0"/>
              <a:t>big</a:t>
            </a:r>
            <a:r>
              <a:rPr kumimoji="1" lang="zh-CN" altLang="en-US" dirty="0"/>
              <a:t> </a:t>
            </a:r>
            <a:r>
              <a:rPr kumimoji="1" lang="en-US" altLang="zh-CN" dirty="0"/>
              <a:t>picture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r>
              <a:rPr kumimoji="1" lang="en-US" altLang="zh-CN" dirty="0"/>
              <a:t>+</a:t>
            </a:r>
            <a:r>
              <a:rPr kumimoji="1" lang="zh-CN" altLang="en-US" dirty="0"/>
              <a:t> 淘宝的联系</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en-US" altLang="zh-CN" dirty="0" err="1"/>
              <a:t>todo</a:t>
            </a:r>
            <a:r>
              <a:rPr kumimoji="1" lang="en-US" altLang="zh-CN" dirty="0"/>
              <a:t>: refine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TODO: add figure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solidFill>
                  <a:schemeClr val="tx1"/>
                </a:solidFill>
                <a:latin typeface="+mn-lt"/>
                <a:ea typeface="微软雅黑" panose="020B0503020204020204" pitchFamily="34" charset="-122"/>
                <a:cs typeface="微软雅黑" panose="020B0503020204020204" pitchFamily="34" charset="-122"/>
              </a:defRPr>
            </a:lvl1pPr>
            <a:lvl2pPr marL="360045">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2pPr>
            <a:lvl3pPr>
              <a:lnSpc>
                <a:spcPct val="120000"/>
              </a:lnSpc>
              <a:defRPr sz="2000" b="0" i="0">
                <a:solidFill>
                  <a:schemeClr val="tx1"/>
                </a:solidFill>
                <a:latin typeface="+mn-lt"/>
                <a:ea typeface="微软雅黑" panose="020B0503020204020204" pitchFamily="34" charset="-122"/>
                <a:cs typeface="微软雅黑" panose="020B0503020204020204" pitchFamily="34" charset="-122"/>
              </a:defRPr>
            </a:lvl3pPr>
            <a:lvl4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4pPr>
            <a:lvl5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8" name="三角形 7"/>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fld id="{ADE361C3-C043-4A6E-BDCE-8DA1E7D90A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anose="020B0604020202020204" pitchFamily="34" charset="0"/>
        <a:buChar char="•"/>
        <a:defRPr sz="2600" b="0" kern="1200">
          <a:solidFill>
            <a:schemeClr val="tx1"/>
          </a:solidFill>
          <a:latin typeface="+mn-lt"/>
          <a:ea typeface="+mn-ea"/>
          <a:cs typeface="等线" panose="02010600030101010101" charset="-122"/>
        </a:defRPr>
      </a:lvl1pPr>
      <a:lvl2pPr marL="742950" indent="-285750" algn="l" defTabSz="914400" rtl="0" eaLnBrk="1" latinLnBrk="0" hangingPunct="1">
        <a:lnSpc>
          <a:spcPct val="120000"/>
        </a:lnSpc>
        <a:spcBef>
          <a:spcPct val="20000"/>
        </a:spcBef>
        <a:buFont typeface="Arial" panose="020B0604020202020204" pitchFamily="34" charset="0"/>
        <a:buChar char="–"/>
        <a:defRPr sz="2400" kern="1200">
          <a:solidFill>
            <a:schemeClr val="tx1"/>
          </a:solidFill>
          <a:latin typeface="+mn-lt"/>
          <a:ea typeface="+mn-ea"/>
          <a:cs typeface="等线" panose="02010600030101010101" charset="-122"/>
        </a:defRPr>
      </a:lvl2pPr>
      <a:lvl3pPr marL="1143000" indent="-228600" algn="l" defTabSz="914400" rtl="0" eaLnBrk="1" latinLnBrk="0" hangingPunct="1">
        <a:lnSpc>
          <a:spcPct val="120000"/>
        </a:lnSpc>
        <a:spcBef>
          <a:spcPct val="20000"/>
        </a:spcBef>
        <a:buFont typeface="Arial" panose="020B0604020202020204" pitchFamily="34" charset="0"/>
        <a:buChar char="•"/>
        <a:defRPr sz="2000" kern="1200">
          <a:solidFill>
            <a:schemeClr val="tx1"/>
          </a:solidFill>
          <a:latin typeface="+mn-lt"/>
          <a:ea typeface="+mn-ea"/>
          <a:cs typeface="等线" panose="02010600030101010101" charset="-122"/>
        </a:defRPr>
      </a:lvl3pPr>
      <a:lvl4pPr marL="1600200" indent="-228600" algn="l" defTabSz="914400" rtl="0" eaLnBrk="1" latinLnBrk="0" hangingPunct="1">
        <a:lnSpc>
          <a:spcPct val="120000"/>
        </a:lnSpc>
        <a:spcBef>
          <a:spcPct val="20000"/>
        </a:spcBef>
        <a:buFont typeface="Arial" panose="020B0604020202020204" pitchFamily="34" charset="0"/>
        <a:buChar char="–"/>
        <a:defRPr sz="1800" kern="1200">
          <a:solidFill>
            <a:schemeClr val="tx1"/>
          </a:solidFill>
          <a:latin typeface="+mn-lt"/>
          <a:ea typeface="+mn-ea"/>
          <a:cs typeface="等线" panose="02010600030101010101" charset="-122"/>
        </a:defRPr>
      </a:lvl4pPr>
      <a:lvl5pPr marL="2057400" indent="-228600" algn="l" defTabSz="914400" rtl="0" eaLnBrk="1" latinLnBrk="0" hangingPunct="1">
        <a:lnSpc>
          <a:spcPct val="120000"/>
        </a:lnSpc>
        <a:spcBef>
          <a:spcPct val="20000"/>
        </a:spcBef>
        <a:buFont typeface="Arial" panose="020B0604020202020204" pitchFamily="34" charset="0"/>
        <a:buChar char="»"/>
        <a:defRPr sz="1800" kern="1200">
          <a:solidFill>
            <a:schemeClr val="tx1"/>
          </a:solidFill>
          <a:latin typeface="+mn-lt"/>
          <a:ea typeface="+mn-ea"/>
          <a:cs typeface="等线" panose="0201060003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microsoft.com/office/2007/relationships/hdphoto" Target="../media/image31.wdp"/><Relationship Id="rId6" Type="http://schemas.openxmlformats.org/officeDocument/2006/relationships/image" Target="../media/image30.png"/><Relationship Id="rId5" Type="http://schemas.microsoft.com/office/2007/relationships/hdphoto" Target="../media/image29.wdp"/><Relationship Id="rId4" Type="http://schemas.openxmlformats.org/officeDocument/2006/relationships/image" Target="../media/image28.png"/><Relationship Id="rId3" Type="http://schemas.openxmlformats.org/officeDocument/2006/relationships/image" Target="../media/image27.jpeg"/><Relationship Id="rId2" Type="http://schemas.microsoft.com/office/2007/relationships/hdphoto" Target="../media/image26.wdp"/><Relationship Id="rId11" Type="http://schemas.openxmlformats.org/officeDocument/2006/relationships/slideLayout" Target="../slideLayouts/slideLayout2.xml"/><Relationship Id="rId10" Type="http://schemas.openxmlformats.org/officeDocument/2006/relationships/image" Target="../media/image34.jpe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jpeg"/><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tiff"/><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en.wikipedia.org/wiki/Subnetwork" TargetMode="Externa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hyperlink" Target="https://en.wikipedia.org/wiki/Subnetwork" TargetMode="External"/><Relationship Id="rId2" Type="http://schemas.openxmlformats.org/officeDocument/2006/relationships/image" Target="../media/image53.tiff"/><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hyperlink" Target="https://en.wikipedia.org/wiki/Subnetwork" TargetMode="Externa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hyperlink" Target="https://en.wikipedia.org/wiki/Turing_Award" TargetMode="External"/><Relationship Id="rId1"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image" Target="../media/image59.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image" Target="../media/image6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tif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tif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85800" y="1720996"/>
            <a:ext cx="7772400" cy="1225021"/>
          </a:xfrm>
        </p:spPr>
        <p:txBody>
          <a:bodyPr>
            <a:noAutofit/>
          </a:bodyPr>
          <a:lstStyle/>
          <a:p>
            <a:pPr>
              <a:lnSpc>
                <a:spcPct val="110000"/>
              </a:lnSpc>
            </a:pPr>
            <a:r>
              <a:rPr kumimoji="1" lang="en-US" altLang="zh-CN" sz="3600" dirty="0"/>
              <a:t>Scalability in Practice: </a:t>
            </a:r>
            <a:br>
              <a:rPr kumimoji="1" lang="en-US" altLang="zh-CN" sz="3600" dirty="0"/>
            </a:br>
            <a:r>
              <a:rPr kumimoji="1" lang="en-US" altLang="zh-CN" sz="3600" b="0" dirty="0">
                <a:latin typeface="+mn-lt"/>
              </a:rPr>
              <a:t>a</a:t>
            </a:r>
            <a:r>
              <a:rPr kumimoji="1" lang="zh-CN" altLang="en-US" sz="3600" b="0" dirty="0">
                <a:latin typeface="+mn-lt"/>
              </a:rPr>
              <a:t> </a:t>
            </a:r>
            <a:r>
              <a:rPr kumimoji="1" lang="en-US" altLang="zh-CN" sz="3600" b="0" dirty="0">
                <a:latin typeface="+mn-lt"/>
              </a:rPr>
              <a:t>Highly</a:t>
            </a:r>
            <a:r>
              <a:rPr kumimoji="1" lang="zh-CN" altLang="en-US" sz="3600" b="0" dirty="0">
                <a:latin typeface="+mn-lt"/>
              </a:rPr>
              <a:t> </a:t>
            </a:r>
            <a:r>
              <a:rPr kumimoji="1" lang="en-US" altLang="zh-CN" sz="3600" b="0" dirty="0">
                <a:latin typeface="+mn-lt"/>
              </a:rPr>
              <a:t>scalable</a:t>
            </a:r>
            <a:r>
              <a:rPr kumimoji="1" lang="zh-CN" altLang="en-US" sz="3600" b="0" dirty="0">
                <a:latin typeface="+mn-lt"/>
              </a:rPr>
              <a:t> </a:t>
            </a:r>
            <a:r>
              <a:rPr kumimoji="1" lang="en-US" altLang="zh-CN" sz="3600" b="0" dirty="0">
                <a:latin typeface="+mn-lt"/>
              </a:rPr>
              <a:t>Website</a:t>
            </a:r>
            <a:endParaRPr kumimoji="1" lang="zh-CN" altLang="en-US" sz="3600" b="0" dirty="0">
              <a:latin typeface="+mn-lt"/>
            </a:endParaRPr>
          </a:p>
        </p:txBody>
      </p:sp>
      <p:pic>
        <p:nvPicPr>
          <p:cNvPr id="9" name="图片 8"/>
          <p:cNvPicPr>
            <a:picLocks noChangeAspect="1"/>
          </p:cNvPicPr>
          <p:nvPr/>
        </p:nvPicPr>
        <p:blipFill>
          <a:blip r:embed="rId1" cstate="screen">
            <a:duotone>
              <a:schemeClr val="accent1">
                <a:shade val="45000"/>
                <a:satMod val="135000"/>
              </a:schemeClr>
              <a:prstClr val="white"/>
            </a:duotone>
          </a:blip>
          <a:stretch>
            <a:fillRect/>
          </a:stretch>
        </p:blipFill>
        <p:spPr>
          <a:xfrm>
            <a:off x="5652120" y="252561"/>
            <a:ext cx="1362088" cy="492009"/>
          </a:xfrm>
          <a:prstGeom prst="rect">
            <a:avLst/>
          </a:prstGeom>
        </p:spPr>
      </p:pic>
      <p:sp>
        <p:nvSpPr>
          <p:cNvPr id="7" name="副标题 2"/>
          <p:cNvSpPr txBox="1"/>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anose="020B0604020202020204" pitchFamily="34" charset="0"/>
              <a:buNone/>
              <a:defRPr sz="2600" b="0" kern="1200">
                <a:solidFill>
                  <a:schemeClr val="tx1">
                    <a:tint val="75000"/>
                  </a:schemeClr>
                </a:solidFill>
                <a:latin typeface="+mn-ea"/>
                <a:ea typeface="+mn-ea"/>
                <a:cs typeface="等线" panose="02010600030101010101" charset="-122"/>
              </a:defRPr>
            </a:lvl1pPr>
            <a:lvl2pPr marL="457200" indent="0" algn="ctr" defTabSz="914400" rtl="0" eaLnBrk="1" latinLnBrk="0" hangingPunct="1">
              <a:lnSpc>
                <a:spcPct val="120000"/>
              </a:lnSpc>
              <a:spcBef>
                <a:spcPct val="20000"/>
              </a:spcBef>
              <a:buFont typeface="Arial" panose="020B0604020202020204" pitchFamily="34" charset="0"/>
              <a:buNone/>
              <a:defRPr sz="2400" kern="1200">
                <a:solidFill>
                  <a:schemeClr val="tx1">
                    <a:tint val="75000"/>
                  </a:schemeClr>
                </a:solidFill>
                <a:latin typeface="+mn-ea"/>
                <a:ea typeface="+mn-ea"/>
                <a:cs typeface="等线" panose="02010600030101010101" charset="-122"/>
              </a:defRPr>
            </a:lvl2pPr>
            <a:lvl3pPr marL="914400" indent="0" algn="ctr" defTabSz="914400" rtl="0" eaLnBrk="1" latinLnBrk="0" hangingPunct="1">
              <a:lnSpc>
                <a:spcPct val="120000"/>
              </a:lnSpc>
              <a:spcBef>
                <a:spcPct val="20000"/>
              </a:spcBef>
              <a:buFont typeface="Arial" panose="020B0604020202020204" pitchFamily="34" charset="0"/>
              <a:buNone/>
              <a:defRPr sz="2000" kern="1200">
                <a:solidFill>
                  <a:schemeClr val="tx1">
                    <a:tint val="75000"/>
                  </a:schemeClr>
                </a:solidFill>
                <a:latin typeface="+mn-ea"/>
                <a:ea typeface="+mn-ea"/>
                <a:cs typeface="等线" panose="02010600030101010101" charset="-122"/>
              </a:defRPr>
            </a:lvl3pPr>
            <a:lvl4pPr marL="1371600" indent="0" algn="ctr"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ea"/>
                <a:ea typeface="+mn-ea"/>
                <a:cs typeface="等线" panose="02010600030101010101" charset="-122"/>
              </a:defRPr>
            </a:lvl4pPr>
            <a:lvl5pPr marL="1828800" indent="0" algn="ctr"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ea"/>
                <a:ea typeface="+mn-ea"/>
                <a:cs typeface="等线" panose="02010600030101010101" charset="-122"/>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SE124</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panose="020B0503020204020204" pitchFamily="34" charset="-122"/>
              </a:rPr>
              <a:t> </a:t>
            </a:r>
            <a:r>
              <a:rPr kumimoji="0" lang="en-US" altLang="zh-CN" sz="1400" b="0" i="0" u="none" strike="noStrike" kern="1200" cap="none" spc="0" normalizeH="0" baseline="0" noProof="0">
                <a:ln>
                  <a:noFill/>
                </a:ln>
                <a:solidFill>
                  <a:srgbClr val="000000">
                    <a:lumMod val="75000"/>
                    <a:lumOff val="25000"/>
                  </a:srgbClr>
                </a:solidFill>
                <a:effectLst/>
                <a:uLnTx/>
                <a:uFillTx/>
                <a:latin typeface="+mj-lt"/>
                <a:ea typeface="微软雅黑" panose="020B0503020204020204" pitchFamily="34" charset="-122"/>
              </a:rPr>
              <a:t>(2022</a:t>
            </a:r>
            <a:r>
              <a:rPr kumimoji="0" lang="zh-CN" altLang="en-US" sz="1400" b="0" i="0" u="none" strike="noStrike" kern="1200" cap="none" spc="0" normalizeH="0" baseline="0" noProof="0">
                <a:ln>
                  <a:noFill/>
                </a:ln>
                <a:solidFill>
                  <a:srgbClr val="000000">
                    <a:lumMod val="75000"/>
                    <a:lumOff val="25000"/>
                  </a:srgbClr>
                </a:solidFill>
                <a:effectLst/>
                <a:uLnTx/>
                <a:uFillTx/>
                <a:latin typeface="+mj-lt"/>
                <a:ea typeface="微软雅黑" panose="020B0503020204020204" pitchFamily="34" charset="-122"/>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panose="020B0503020204020204" pitchFamily="34" charset="-122"/>
              </a:rPr>
              <a:t>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panose="020B0503020204020204" pitchFamily="34" charset="-122"/>
            </a:endParaRPr>
          </a:p>
        </p:txBody>
      </p:sp>
      <p:pic>
        <p:nvPicPr>
          <p:cNvPr id="8" name="Picture 6" descr="http://korean.onlinesjtu.com/%E6%A0%A1%E5%BE%BD%E7%B3%BB%E5%88%97/%E7%BC%A9%E5%B0%8F%E7%89%88/%E8%93%9D%E8%89%B2%E7%B3%BB%20%E5%B0%8F%E5%B0%BA%E5%AF%B8%E6%A0%A1%E5%BE%BD%E5%B1%95%E5%BC%80%E5%BC%8F%20(10mm%E4%BB%A5%E4%B8%8B%E4%BD%BF%E7%94%A8)%20%5b%E8%BD%AC%E6%8D%A2%5d.png"/>
          <p:cNvPicPr>
            <a:picLocks noChangeAspect="1" noChangeArrowheads="1"/>
          </p:cNvPicPr>
          <p:nvPr/>
        </p:nvPicPr>
        <p:blipFill>
          <a:blip r:embed="rId2" cstate="screen">
            <a:duotone>
              <a:schemeClr val="accent1">
                <a:shade val="45000"/>
                <a:satMod val="135000"/>
              </a:schemeClr>
              <a:prstClr val="white"/>
            </a:duotone>
          </a:blip>
          <a:srcRect/>
          <a:stretch>
            <a:fillRect/>
          </a:stretch>
        </p:blipFill>
        <p:spPr bwMode="auto">
          <a:xfrm>
            <a:off x="7164288" y="282539"/>
            <a:ext cx="1642840" cy="432048"/>
          </a:xfrm>
          <a:prstGeom prst="rect">
            <a:avLst/>
          </a:prstGeom>
          <a:noFill/>
        </p:spPr>
      </p:pic>
      <p:sp>
        <p:nvSpPr>
          <p:cNvPr id="10" name="副标题 5"/>
          <p:cNvSpPr>
            <a:spLocks noGrp="1"/>
          </p:cNvSpPr>
          <p:nvPr>
            <p:ph type="subTitle" idx="1"/>
          </p:nvPr>
        </p:nvSpPr>
        <p:spPr>
          <a:xfrm>
            <a:off x="685800" y="3412362"/>
            <a:ext cx="7772400" cy="1461362"/>
          </a:xfrm>
        </p:spPr>
        <p:txBody>
          <a:bodyPr>
            <a:noAutofit/>
          </a:bodyPr>
          <a:lstStyle/>
          <a:p>
            <a:pPr>
              <a:lnSpc>
                <a:spcPct val="150000"/>
              </a:lnSpc>
              <a:spcBef>
                <a:spcPts val="0"/>
              </a:spcBef>
            </a:pPr>
            <a:r>
              <a:rPr kumimoji="1" lang="en-US" altLang="zh-CN" sz="1800" dirty="0">
                <a:solidFill>
                  <a:schemeClr val="tx1">
                    <a:lumMod val="75000"/>
                    <a:lumOff val="25000"/>
                  </a:schemeClr>
                </a:solidFill>
                <a:latin typeface="+mj-lt"/>
              </a:rPr>
              <a:t>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a:t>
            </a:r>
            <a:r>
              <a:rPr kumimoji="1" lang="zh-CN" altLang="en-US" sz="1800" dirty="0">
                <a:solidFill>
                  <a:schemeClr val="tx1">
                    <a:lumMod val="75000"/>
                    <a:lumOff val="25000"/>
                  </a:schemeClr>
                </a:solidFill>
                <a:latin typeface="+mj-lt"/>
              </a:rPr>
              <a:t> </a:t>
            </a:r>
            <a:r>
              <a:rPr kumimoji="1" lang="en-US" altLang="zh-CN" sz="1800" dirty="0" err="1">
                <a:solidFill>
                  <a:schemeClr val="tx1">
                    <a:lumMod val="75000"/>
                    <a:lumOff val="25000"/>
                  </a:schemeClr>
                </a:solidFill>
                <a:latin typeface="+mj-lt"/>
              </a:rPr>
              <a:t>Xingda</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Wei</a:t>
            </a:r>
            <a:endParaRPr kumimoji="1" lang="en-US" altLang="zh-CN" sz="1800" dirty="0">
              <a:solidFill>
                <a:schemeClr val="tx1">
                  <a:lumMod val="75000"/>
                  <a:lumOff val="25000"/>
                </a:schemeClr>
              </a:solidFill>
              <a:latin typeface="+mj-lt"/>
            </a:endParaRP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endParaRPr kumimoji="1" lang="en-US" altLang="zh-CN" sz="1800" dirty="0">
              <a:solidFill>
                <a:schemeClr val="tx1">
                  <a:lumMod val="75000"/>
                  <a:lumOff val="25000"/>
                </a:schemeClr>
              </a:solidFill>
              <a:latin typeface="+mj-lt"/>
            </a:endParaRP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GB" altLang="zh-CN" sz="1800" dirty="0">
              <a:solidFill>
                <a:schemeClr val="tx1">
                  <a:lumMod val="50000"/>
                  <a:lumOff val="50000"/>
                </a:schemeClr>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11626"/>
    </mc:Choice>
    <mc:Fallback>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6703930" y="4081635"/>
            <a:ext cx="1598515" cy="1234856"/>
            <a:chOff x="6703930" y="4081635"/>
            <a:chExt cx="1598515" cy="1234856"/>
          </a:xfrm>
        </p:grpSpPr>
        <p:sp>
          <p:nvSpPr>
            <p:cNvPr id="24" name="矩形 23"/>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6" name="组合 45"/>
            <p:cNvGrpSpPr/>
            <p:nvPr/>
          </p:nvGrpSpPr>
          <p:grpSpPr>
            <a:xfrm>
              <a:off x="6890008" y="4529037"/>
              <a:ext cx="1224000" cy="658193"/>
              <a:chOff x="6595392" y="3954307"/>
              <a:chExt cx="925016" cy="658193"/>
            </a:xfrm>
          </p:grpSpPr>
          <p:sp>
            <p:nvSpPr>
              <p:cNvPr id="47" name="磁盘 46"/>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8" name="矩形 47"/>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grpSp>
      <p:sp>
        <p:nvSpPr>
          <p:cNvPr id="58" name="任意形状 57"/>
          <p:cNvSpPr/>
          <p:nvPr/>
        </p:nvSpPr>
        <p:spPr>
          <a:xfrm>
            <a:off x="5562819" y="2263515"/>
            <a:ext cx="523826" cy="839449"/>
          </a:xfrm>
          <a:custGeom>
            <a:avLst/>
            <a:gdLst>
              <a:gd name="connsiteX0" fmla="*/ 493207 w 523826"/>
              <a:gd name="connsiteY0" fmla="*/ 0 h 839449"/>
              <a:gd name="connsiteX1" fmla="*/ 478217 w 523826"/>
              <a:gd name="connsiteY1" fmla="*/ 659567 h 839449"/>
              <a:gd name="connsiteX2" fmla="*/ 58492 w 523826"/>
              <a:gd name="connsiteY2" fmla="*/ 674557 h 839449"/>
              <a:gd name="connsiteX3" fmla="*/ 13522 w 523826"/>
              <a:gd name="connsiteY3" fmla="*/ 839449 h 839449"/>
            </a:gdLst>
            <a:ahLst/>
            <a:cxnLst>
              <a:cxn ang="0">
                <a:pos x="connsiteX0" y="connsiteY0"/>
              </a:cxn>
              <a:cxn ang="0">
                <a:pos x="connsiteX1" y="connsiteY1"/>
              </a:cxn>
              <a:cxn ang="0">
                <a:pos x="connsiteX2" y="connsiteY2"/>
              </a:cxn>
              <a:cxn ang="0">
                <a:pos x="connsiteX3" y="connsiteY3"/>
              </a:cxn>
            </a:cxnLst>
            <a:rect l="l" t="t" r="r" b="b"/>
            <a:pathLst>
              <a:path w="523826" h="839449">
                <a:moveTo>
                  <a:pt x="493207" y="0"/>
                </a:moveTo>
                <a:cubicBezTo>
                  <a:pt x="521938" y="273570"/>
                  <a:pt x="550669" y="547141"/>
                  <a:pt x="478217" y="659567"/>
                </a:cubicBezTo>
                <a:cubicBezTo>
                  <a:pt x="405765" y="771993"/>
                  <a:pt x="135941" y="644577"/>
                  <a:pt x="58492" y="674557"/>
                </a:cubicBezTo>
                <a:cubicBezTo>
                  <a:pt x="-18957" y="704537"/>
                  <a:pt x="-2718" y="771993"/>
                  <a:pt x="13522" y="8394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p:cNvSpPr/>
          <p:nvPr/>
        </p:nvSpPr>
        <p:spPr>
          <a:xfrm>
            <a:off x="7035619" y="2321169"/>
            <a:ext cx="627751" cy="832339"/>
          </a:xfrm>
          <a:custGeom>
            <a:avLst/>
            <a:gdLst>
              <a:gd name="connsiteX0" fmla="*/ 33396 w 627751"/>
              <a:gd name="connsiteY0" fmla="*/ 0 h 832339"/>
              <a:gd name="connsiteX1" fmla="*/ 56843 w 627751"/>
              <a:gd name="connsiteY1" fmla="*/ 703385 h 832339"/>
              <a:gd name="connsiteX2" fmla="*/ 560935 w 627751"/>
              <a:gd name="connsiteY2" fmla="*/ 668216 h 832339"/>
              <a:gd name="connsiteX3" fmla="*/ 607827 w 627751"/>
              <a:gd name="connsiteY3" fmla="*/ 832339 h 832339"/>
            </a:gdLst>
            <a:ahLst/>
            <a:cxnLst>
              <a:cxn ang="0">
                <a:pos x="connsiteX0" y="connsiteY0"/>
              </a:cxn>
              <a:cxn ang="0">
                <a:pos x="connsiteX1" y="connsiteY1"/>
              </a:cxn>
              <a:cxn ang="0">
                <a:pos x="connsiteX2" y="connsiteY2"/>
              </a:cxn>
              <a:cxn ang="0">
                <a:pos x="connsiteX3" y="connsiteY3"/>
              </a:cxn>
            </a:cxnLst>
            <a:rect l="l" t="t" r="r" b="b"/>
            <a:pathLst>
              <a:path w="627751" h="832339">
                <a:moveTo>
                  <a:pt x="33396" y="0"/>
                </a:moveTo>
                <a:cubicBezTo>
                  <a:pt x="1158" y="296008"/>
                  <a:pt x="-31080" y="592016"/>
                  <a:pt x="56843" y="703385"/>
                </a:cubicBezTo>
                <a:cubicBezTo>
                  <a:pt x="144766" y="814754"/>
                  <a:pt x="469104" y="646724"/>
                  <a:pt x="560935" y="668216"/>
                </a:cubicBezTo>
                <a:cubicBezTo>
                  <a:pt x="652766" y="689708"/>
                  <a:pt x="630296" y="761023"/>
                  <a:pt x="607827" y="83233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p:cNvSpPr/>
          <p:nvPr/>
        </p:nvSpPr>
        <p:spPr>
          <a:xfrm>
            <a:off x="6831991" y="2366424"/>
            <a:ext cx="363416" cy="1793631"/>
          </a:xfrm>
          <a:custGeom>
            <a:avLst/>
            <a:gdLst>
              <a:gd name="connsiteX0" fmla="*/ 0 w 363416"/>
              <a:gd name="connsiteY0" fmla="*/ 0 h 1793631"/>
              <a:gd name="connsiteX1" fmla="*/ 93785 w 363416"/>
              <a:gd name="connsiteY1" fmla="*/ 1125416 h 1793631"/>
              <a:gd name="connsiteX2" fmla="*/ 363416 w 363416"/>
              <a:gd name="connsiteY2" fmla="*/ 1793631 h 1793631"/>
            </a:gdLst>
            <a:ahLst/>
            <a:cxnLst>
              <a:cxn ang="0">
                <a:pos x="connsiteX0" y="connsiteY0"/>
              </a:cxn>
              <a:cxn ang="0">
                <a:pos x="connsiteX1" y="connsiteY1"/>
              </a:cxn>
              <a:cxn ang="0">
                <a:pos x="connsiteX2" y="connsiteY2"/>
              </a:cxn>
            </a:cxnLst>
            <a:rect l="l" t="t" r="r" b="b"/>
            <a:pathLst>
              <a:path w="363416" h="1793631">
                <a:moveTo>
                  <a:pt x="0" y="0"/>
                </a:moveTo>
                <a:cubicBezTo>
                  <a:pt x="16608" y="413239"/>
                  <a:pt x="33216" y="826478"/>
                  <a:pt x="93785" y="1125416"/>
                </a:cubicBezTo>
                <a:cubicBezTo>
                  <a:pt x="154354" y="1424355"/>
                  <a:pt x="258885" y="1608993"/>
                  <a:pt x="363416" y="179363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任意形状 61"/>
          <p:cNvSpPr/>
          <p:nvPr/>
        </p:nvSpPr>
        <p:spPr>
          <a:xfrm>
            <a:off x="6025662" y="2368062"/>
            <a:ext cx="742772" cy="1969476"/>
          </a:xfrm>
          <a:custGeom>
            <a:avLst/>
            <a:gdLst>
              <a:gd name="connsiteX0" fmla="*/ 527538 w 742772"/>
              <a:gd name="connsiteY0" fmla="*/ 0 h 1969476"/>
              <a:gd name="connsiteX1" fmla="*/ 715107 w 742772"/>
              <a:gd name="connsiteY1" fmla="*/ 1289538 h 1969476"/>
              <a:gd name="connsiteX2" fmla="*/ 0 w 742772"/>
              <a:gd name="connsiteY2" fmla="*/ 1969476 h 1969476"/>
            </a:gdLst>
            <a:ahLst/>
            <a:cxnLst>
              <a:cxn ang="0">
                <a:pos x="connsiteX0" y="connsiteY0"/>
              </a:cxn>
              <a:cxn ang="0">
                <a:pos x="connsiteX1" y="connsiteY1"/>
              </a:cxn>
              <a:cxn ang="0">
                <a:pos x="connsiteX2" y="connsiteY2"/>
              </a:cxn>
            </a:cxnLst>
            <a:rect l="l" t="t" r="r" b="b"/>
            <a:pathLst>
              <a:path w="742772" h="1969476">
                <a:moveTo>
                  <a:pt x="527538" y="0"/>
                </a:moveTo>
                <a:cubicBezTo>
                  <a:pt x="665284" y="480646"/>
                  <a:pt x="803030" y="961292"/>
                  <a:pt x="715107" y="1289538"/>
                </a:cubicBezTo>
                <a:cubicBezTo>
                  <a:pt x="627184" y="1617784"/>
                  <a:pt x="313592" y="1793630"/>
                  <a:pt x="0" y="196947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a:t>Step #2 Avoid the slow data accesses? </a:t>
            </a:r>
            <a:r>
              <a:rPr kumimoji="1" lang="en-US" altLang="zh-CN" b="0" dirty="0">
                <a:solidFill>
                  <a:srgbClr val="FF0000"/>
                </a:solidFill>
              </a:rPr>
              <a:t>Caching</a:t>
            </a:r>
            <a:endParaRPr kumimoji="1" lang="en-US" altLang="zh-CN" b="0" dirty="0">
              <a:solidFill>
                <a:srgbClr val="FF0000"/>
              </a:solidFill>
            </a:endParaRPr>
          </a:p>
        </p:txBody>
      </p:sp>
      <p:sp>
        <p:nvSpPr>
          <p:cNvPr id="3" name="内容占位符 2"/>
          <p:cNvSpPr>
            <a:spLocks noGrp="1"/>
          </p:cNvSpPr>
          <p:nvPr>
            <p:ph idx="1"/>
          </p:nvPr>
        </p:nvSpPr>
        <p:spPr>
          <a:xfrm>
            <a:off x="457200" y="1129308"/>
            <a:ext cx="4280589" cy="3771636"/>
          </a:xfrm>
        </p:spPr>
        <p:txBody>
          <a:bodyPr/>
          <a:lstStyle/>
          <a:p>
            <a:r>
              <a:rPr kumimoji="1" lang="en-US" altLang="zh-CN" dirty="0"/>
              <a:t>Observation:  </a:t>
            </a:r>
            <a:r>
              <a:rPr kumimoji="1" lang="en-US" altLang="zh-CN" b="0" dirty="0"/>
              <a:t>most requests are accessing </a:t>
            </a:r>
            <a:r>
              <a:rPr kumimoji="1" lang="en-US" altLang="zh-CN" dirty="0">
                <a:solidFill>
                  <a:srgbClr val="FF7E79"/>
                </a:solidFill>
              </a:rPr>
              <a:t>a small portion </a:t>
            </a:r>
            <a:r>
              <a:rPr kumimoji="1" lang="en-US" altLang="zh-CN" b="0" dirty="0"/>
              <a:t>of the data</a:t>
            </a:r>
            <a:endParaRPr kumimoji="1" lang="en-US" altLang="zh-CN" b="0" dirty="0"/>
          </a:p>
          <a:p>
            <a:r>
              <a:rPr kumimoji="1" lang="en-US" altLang="zh-CN" dirty="0"/>
              <a:t>Caching system with a single node: </a:t>
            </a:r>
            <a:endParaRPr kumimoji="1" lang="en-US" altLang="zh-CN" dirty="0"/>
          </a:p>
          <a:p>
            <a:pPr lvl="1"/>
            <a:r>
              <a:rPr kumimoji="1" lang="en-US" altLang="zh-CN" dirty="0"/>
              <a:t>E.g.,</a:t>
            </a:r>
            <a:r>
              <a:rPr kumimoji="1" lang="zh-CN" altLang="en-US" dirty="0"/>
              <a:t> </a:t>
            </a:r>
            <a:r>
              <a:rPr kumimoji="1" lang="en-US" altLang="zh-CN" dirty="0"/>
              <a:t>p</a:t>
            </a:r>
            <a:r>
              <a:rPr kumimoji="1" lang="en-US" altLang="zh-CN" b="0" dirty="0"/>
              <a:t>age cache</a:t>
            </a:r>
            <a:endParaRPr kumimoji="1" lang="en-US" altLang="zh-CN" b="0" dirty="0"/>
          </a:p>
          <a:p>
            <a:pPr lvl="1"/>
            <a:r>
              <a:rPr kumimoji="1" lang="en-US" altLang="zh-CN" dirty="0"/>
              <a:t>Drawbacks: </a:t>
            </a:r>
            <a:r>
              <a:rPr kumimoji="1" lang="en-US" altLang="zh-CN" b="1" dirty="0"/>
              <a:t>limited</a:t>
            </a:r>
            <a:r>
              <a:rPr kumimoji="1" lang="en-US" altLang="zh-CN" dirty="0"/>
              <a:t> DRAM capacity</a:t>
            </a:r>
            <a:endParaRPr kumimoji="1" lang="en-US" altLang="zh-CN" dirty="0"/>
          </a:p>
          <a:p>
            <a:r>
              <a:rPr kumimoji="1" lang="en-US" altLang="zh-CN" dirty="0"/>
              <a:t>Distributed caching server</a:t>
            </a:r>
            <a:endParaRPr kumimoji="1" lang="en-US" altLang="zh-CN" dirty="0"/>
          </a:p>
          <a:p>
            <a:pPr lvl="1"/>
            <a:r>
              <a:rPr kumimoji="1" lang="en-US" altLang="zh-CN" b="1" dirty="0"/>
              <a:t>Benefits</a:t>
            </a:r>
            <a:r>
              <a:rPr kumimoji="1" lang="en-US" altLang="zh-CN" dirty="0"/>
              <a:t>: huge DRAM capacity, e.g., deploy many caching servers</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12" name="组合 11"/>
          <p:cNvGrpSpPr/>
          <p:nvPr/>
        </p:nvGrpSpPr>
        <p:grpSpPr>
          <a:xfrm>
            <a:off x="5423376" y="1202600"/>
            <a:ext cx="2662054" cy="1161563"/>
            <a:chOff x="5838980" y="4329138"/>
            <a:chExt cx="2662054" cy="1161563"/>
          </a:xfrm>
        </p:grpSpPr>
        <p:sp>
          <p:nvSpPr>
            <p:cNvPr id="13" name="矩形 12"/>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15" name="矩形 14"/>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6" name="组合 15"/>
          <p:cNvGrpSpPr/>
          <p:nvPr/>
        </p:nvGrpSpPr>
        <p:grpSpPr>
          <a:xfrm>
            <a:off x="4932040" y="4081636"/>
            <a:ext cx="1083951" cy="1234855"/>
            <a:chOff x="6030246" y="2294861"/>
            <a:chExt cx="1083951" cy="1234855"/>
          </a:xfrm>
        </p:grpSpPr>
        <p:sp>
          <p:nvSpPr>
            <p:cNvPr id="17" name="矩形 16"/>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一个圆顶角并剪去另一个顶角的矩形 17"/>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0" name="矩形 19"/>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27" name="组合 26"/>
          <p:cNvGrpSpPr/>
          <p:nvPr/>
        </p:nvGrpSpPr>
        <p:grpSpPr>
          <a:xfrm>
            <a:off x="5605905" y="2431216"/>
            <a:ext cx="2341033" cy="549539"/>
            <a:chOff x="6020854" y="1449708"/>
            <a:chExt cx="2341033" cy="549539"/>
          </a:xfrm>
        </p:grpSpPr>
        <p:sp>
          <p:nvSpPr>
            <p:cNvPr id="28" name="云形 27"/>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53" name="组合 52"/>
          <p:cNvGrpSpPr/>
          <p:nvPr/>
        </p:nvGrpSpPr>
        <p:grpSpPr>
          <a:xfrm>
            <a:off x="5048650" y="3070799"/>
            <a:ext cx="1481496" cy="844382"/>
            <a:chOff x="4777167" y="3237253"/>
            <a:chExt cx="1481496" cy="844382"/>
          </a:xfrm>
        </p:grpSpPr>
        <p:sp>
          <p:nvSpPr>
            <p:cNvPr id="50" name="梯形 49"/>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4970329" y="3588276"/>
              <a:ext cx="1095173" cy="369332"/>
            </a:xfrm>
            <a:prstGeom prst="rect">
              <a:avLst/>
            </a:prstGeom>
          </p:spPr>
          <p:txBody>
            <a:bodyPr wrap="none">
              <a:spAutoFit/>
            </a:bodyPr>
            <a:lstStyle/>
            <a:p>
              <a:pPr algn="ctr"/>
              <a:r>
                <a:rPr kumimoji="1" lang="en-US" altLang="zh-CN" b="1" dirty="0"/>
                <a:t>Caching</a:t>
              </a:r>
              <a:endParaRPr kumimoji="1" lang="en-US" altLang="zh-CN" b="1" dirty="0"/>
            </a:p>
          </p:txBody>
        </p:sp>
        <p:sp>
          <p:nvSpPr>
            <p:cNvPr id="52" name="矩形 51"/>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54" name="组合 53"/>
          <p:cNvGrpSpPr/>
          <p:nvPr/>
        </p:nvGrpSpPr>
        <p:grpSpPr>
          <a:xfrm>
            <a:off x="6995207" y="3071953"/>
            <a:ext cx="1481496" cy="844382"/>
            <a:chOff x="4777167" y="3237253"/>
            <a:chExt cx="1481496" cy="844382"/>
          </a:xfrm>
        </p:grpSpPr>
        <p:sp>
          <p:nvSpPr>
            <p:cNvPr id="55" name="梯形 54"/>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970329" y="3588276"/>
              <a:ext cx="1095173" cy="369332"/>
            </a:xfrm>
            <a:prstGeom prst="rect">
              <a:avLst/>
            </a:prstGeom>
          </p:spPr>
          <p:txBody>
            <a:bodyPr wrap="none">
              <a:spAutoFit/>
            </a:bodyPr>
            <a:lstStyle/>
            <a:p>
              <a:pPr algn="ctr"/>
              <a:r>
                <a:rPr kumimoji="1" lang="en-US" altLang="zh-CN" b="1" dirty="0"/>
                <a:t>Caching</a:t>
              </a:r>
              <a:endParaRPr kumimoji="1" lang="en-US" altLang="zh-CN" b="1" dirty="0"/>
            </a:p>
          </p:txBody>
        </p:sp>
        <p:sp>
          <p:nvSpPr>
            <p:cNvPr id="57" name="矩形 56"/>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
        <p:nvSpPr>
          <p:cNvPr id="5" name="文本框 4"/>
          <p:cNvSpPr txBox="1"/>
          <p:nvPr/>
        </p:nvSpPr>
        <p:spPr>
          <a:xfrm>
            <a:off x="611505" y="4514215"/>
            <a:ext cx="3239770" cy="368300"/>
          </a:xfrm>
          <a:prstGeom prst="rect">
            <a:avLst/>
          </a:prstGeom>
          <a:noFill/>
        </p:spPr>
        <p:txBody>
          <a:bodyPr wrap="square" rtlCol="0">
            <a:spAutoFit/>
          </a:bodyPr>
          <a:p>
            <a:r>
              <a:rPr lang="zh-CN" altLang="en-US"/>
              <a:t>分布式缓存：远程</a:t>
            </a:r>
            <a:r>
              <a:rPr lang="en-US" altLang="zh-CN"/>
              <a:t>/local</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Case study of distributed cache server: </a:t>
            </a:r>
            <a:r>
              <a:rPr kumimoji="1" lang="en-US" altLang="zh-CN" b="0" dirty="0"/>
              <a:t>Memcached</a:t>
            </a:r>
            <a:r>
              <a:rPr kumimoji="1" lang="en-US" altLang="zh-CN" dirty="0"/>
              <a:t> </a:t>
            </a:r>
            <a:endParaRPr kumimoji="1" lang="zh-CN" altLang="en-US" dirty="0"/>
          </a:p>
        </p:txBody>
      </p:sp>
      <p:sp>
        <p:nvSpPr>
          <p:cNvPr id="3" name="内容占位符 2"/>
          <p:cNvSpPr>
            <a:spLocks noGrp="1"/>
          </p:cNvSpPr>
          <p:nvPr>
            <p:ph idx="1"/>
          </p:nvPr>
        </p:nvSpPr>
        <p:spPr>
          <a:xfrm>
            <a:off x="457200" y="1129307"/>
            <a:ext cx="4336749" cy="4356827"/>
          </a:xfrm>
        </p:spPr>
        <p:txBody>
          <a:bodyPr>
            <a:normAutofit/>
          </a:bodyPr>
          <a:lstStyle/>
          <a:p>
            <a:r>
              <a:rPr kumimoji="1" lang="en-US" altLang="zh-CN" sz="1600" dirty="0"/>
              <a:t>Distributed caching server</a:t>
            </a:r>
            <a:endParaRPr kumimoji="1" lang="en-US" altLang="zh-CN" sz="1600" dirty="0"/>
          </a:p>
          <a:p>
            <a:pPr lvl="1"/>
            <a:r>
              <a:rPr kumimoji="1" lang="en-US" altLang="zh-CN" sz="1600" dirty="0"/>
              <a:t>Benefits: huge DRAM capacity</a:t>
            </a:r>
            <a:endParaRPr kumimoji="1" lang="en-US" altLang="zh-CN" sz="1600" dirty="0"/>
          </a:p>
          <a:p>
            <a:r>
              <a:rPr kumimoji="1" lang="en-US" altLang="zh-CN" sz="1600" dirty="0"/>
              <a:t>Memcached server</a:t>
            </a:r>
            <a:endParaRPr kumimoji="1" lang="en-US" altLang="zh-CN" sz="1600" dirty="0"/>
          </a:p>
          <a:p>
            <a:pPr lvl="1"/>
            <a:r>
              <a:rPr kumimoji="1" lang="en-US" altLang="zh-CN" sz="1600" dirty="0"/>
              <a:t>Store all the cached data </a:t>
            </a:r>
            <a:r>
              <a:rPr kumimoji="1" lang="en-US" altLang="zh-CN" sz="1600" dirty="0">
                <a:solidFill>
                  <a:srgbClr val="FF0000"/>
                </a:solidFill>
              </a:rPr>
              <a:t>in memory</a:t>
            </a:r>
            <a:endParaRPr kumimoji="1" lang="en-US" altLang="zh-CN" sz="1600" dirty="0"/>
          </a:p>
          <a:p>
            <a:pPr lvl="1"/>
            <a:r>
              <a:rPr kumimoji="1" lang="en-US" altLang="zh-CN" sz="1600" dirty="0"/>
              <a:t>Can scale out to</a:t>
            </a:r>
            <a:r>
              <a:rPr kumimoji="1" lang="zh-CN" altLang="en-US" sz="1600" dirty="0"/>
              <a:t> </a:t>
            </a:r>
            <a:r>
              <a:rPr kumimoji="1" lang="en-US" altLang="zh-CN" sz="1600" dirty="0"/>
              <a:t>use multiple servers</a:t>
            </a:r>
            <a:endParaRPr kumimoji="1" lang="en-US" altLang="zh-CN" sz="1600" dirty="0"/>
          </a:p>
          <a:p>
            <a:r>
              <a:rPr kumimoji="1" lang="en-US" altLang="zh-CN" sz="1600" dirty="0"/>
              <a:t>Memcached clients</a:t>
            </a:r>
            <a:endParaRPr kumimoji="1" lang="en-US" altLang="zh-CN" sz="1600" dirty="0"/>
          </a:p>
          <a:p>
            <a:pPr lvl="1"/>
            <a:r>
              <a:rPr kumimoji="1" lang="en-US" altLang="zh-CN" sz="1600" dirty="0"/>
              <a:t>Check whether server has cached data</a:t>
            </a:r>
            <a:endParaRPr kumimoji="1" lang="en-US" altLang="zh-CN" sz="1600" dirty="0"/>
          </a:p>
          <a:p>
            <a:pPr lvl="1"/>
            <a:r>
              <a:rPr kumimoji="1" lang="en-US" altLang="zh-CN" sz="1600" dirty="0"/>
              <a:t>On </a:t>
            </a:r>
            <a:r>
              <a:rPr kumimoji="1" lang="en-US" altLang="zh-CN" sz="1600" b="1" dirty="0"/>
              <a:t>cache</a:t>
            </a:r>
            <a:r>
              <a:rPr kumimoji="1" lang="zh-CN" altLang="en-US" sz="1600" b="1" dirty="0"/>
              <a:t> </a:t>
            </a:r>
            <a:r>
              <a:rPr kumimoji="1" lang="en-US" altLang="zh-CN" sz="1600" b="1" dirty="0"/>
              <a:t>miss</a:t>
            </a:r>
            <a:r>
              <a:rPr kumimoji="1" lang="en-US" altLang="zh-CN" sz="1600" dirty="0"/>
              <a:t>, </a:t>
            </a:r>
            <a:r>
              <a:rPr kumimoji="1" lang="en-US" altLang="zh-CN" sz="1600" b="1" dirty="0">
                <a:solidFill>
                  <a:srgbClr val="FF7E79"/>
                </a:solidFill>
              </a:rPr>
              <a:t>fallback</a:t>
            </a:r>
            <a:r>
              <a:rPr kumimoji="1" lang="en-US" altLang="zh-CN" sz="1600" dirty="0"/>
              <a:t> to database/file</a:t>
            </a:r>
            <a:endParaRPr kumimoji="1" lang="en-US" altLang="zh-CN" sz="1600" dirty="0"/>
          </a:p>
          <a:p>
            <a:r>
              <a:rPr kumimoji="1" lang="en-US" altLang="zh-CN" sz="1600" dirty="0"/>
              <a:t>Question:</a:t>
            </a:r>
            <a:endParaRPr kumimoji="1" lang="en-US" altLang="zh-CN" sz="1600" dirty="0"/>
          </a:p>
          <a:p>
            <a:pPr lvl="1"/>
            <a:r>
              <a:rPr kumimoji="1" lang="en-US" altLang="zh-CN" sz="1600" dirty="0"/>
              <a:t>How to find which server has cached the data?</a:t>
            </a:r>
            <a:endParaRPr kumimoji="1" lang="zh-CN" altLang="en-US" sz="1600" dirty="0"/>
          </a:p>
          <a:p>
            <a:endParaRPr kumimoji="1" lang="zh-CN" altLang="en-US" sz="160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6" name="组合 5"/>
          <p:cNvGrpSpPr/>
          <p:nvPr/>
        </p:nvGrpSpPr>
        <p:grpSpPr>
          <a:xfrm>
            <a:off x="5423376" y="1202600"/>
            <a:ext cx="2662054" cy="2456941"/>
            <a:chOff x="5838980" y="4329138"/>
            <a:chExt cx="2662054" cy="2456941"/>
          </a:xfrm>
        </p:grpSpPr>
        <p:sp>
          <p:nvSpPr>
            <p:cNvPr id="7" name="矩形 6"/>
            <p:cNvSpPr/>
            <p:nvPr/>
          </p:nvSpPr>
          <p:spPr>
            <a:xfrm>
              <a:off x="5838980" y="4329138"/>
              <a:ext cx="2662054" cy="230297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9" name="矩形 8"/>
            <p:cNvSpPr/>
            <p:nvPr/>
          </p:nvSpPr>
          <p:spPr>
            <a:xfrm>
              <a:off x="6311438" y="6462914"/>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5" name="圆角矩形 4"/>
          <p:cNvSpPr/>
          <p:nvPr/>
        </p:nvSpPr>
        <p:spPr>
          <a:xfrm>
            <a:off x="6464284" y="2157030"/>
            <a:ext cx="1535839"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bg1"/>
                </a:solidFill>
              </a:rPr>
              <a:t>Memached</a:t>
            </a:r>
            <a:r>
              <a:rPr kumimoji="1" lang="en-US" altLang="zh-CN" sz="1500" dirty="0">
                <a:solidFill>
                  <a:schemeClr val="bg1"/>
                </a:solidFill>
              </a:rPr>
              <a:t> API</a:t>
            </a:r>
            <a:endParaRPr kumimoji="1" lang="zh-CN" altLang="en-US" sz="1500" dirty="0">
              <a:solidFill>
                <a:schemeClr val="bg1"/>
              </a:solidFill>
            </a:endParaRPr>
          </a:p>
        </p:txBody>
      </p:sp>
      <p:sp>
        <p:nvSpPr>
          <p:cNvPr id="11" name="圆角矩形 10"/>
          <p:cNvSpPr/>
          <p:nvPr/>
        </p:nvSpPr>
        <p:spPr>
          <a:xfrm>
            <a:off x="6464284" y="2779095"/>
            <a:ext cx="902280"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bg1"/>
                </a:solidFill>
              </a:rPr>
              <a:t>Routing</a:t>
            </a:r>
            <a:endParaRPr kumimoji="1" lang="zh-CN" altLang="en-US" sz="1500" dirty="0">
              <a:solidFill>
                <a:schemeClr val="bg1"/>
              </a:solidFill>
            </a:endParaRPr>
          </a:p>
        </p:txBody>
      </p:sp>
      <p:graphicFrame>
        <p:nvGraphicFramePr>
          <p:cNvPr id="10" name="表格 11"/>
          <p:cNvGraphicFramePr>
            <a:graphicFrameLocks noGrp="1"/>
          </p:cNvGraphicFramePr>
          <p:nvPr/>
        </p:nvGraphicFramePr>
        <p:xfrm>
          <a:off x="7620000" y="2650933"/>
          <a:ext cx="1506338" cy="616364"/>
        </p:xfrm>
        <a:graphic>
          <a:graphicData uri="http://schemas.openxmlformats.org/drawingml/2006/table">
            <a:tbl>
              <a:tblPr firstRow="1" bandRow="1">
                <a:tableStyleId>{93296810-A885-4BE3-A3E7-6D5BEEA58F35}</a:tableStyleId>
              </a:tblPr>
              <a:tblGrid>
                <a:gridCol w="1506338"/>
              </a:tblGrid>
              <a:tr h="308182">
                <a:tc>
                  <a:txBody>
                    <a:bodyPr/>
                    <a:lstStyle/>
                    <a:p>
                      <a:r>
                        <a:rPr lang="en-US" altLang="zh-CN" sz="1200" b="1" dirty="0">
                          <a:solidFill>
                            <a:schemeClr val="tx1"/>
                          </a:solidFill>
                          <a:latin typeface="Courier New" panose="02070309020205020404" pitchFamily="49" charset="0"/>
                          <a:cs typeface="Courier New" panose="02070309020205020404" pitchFamily="49" charset="0"/>
                        </a:rPr>
                        <a:t>S0</a:t>
                      </a:r>
                      <a:r>
                        <a:rPr lang="en-US" altLang="zh-CN" sz="1200" b="0" dirty="0">
                          <a:solidFill>
                            <a:schemeClr val="tx1"/>
                          </a:solidFill>
                          <a:latin typeface="Courier New" panose="02070309020205020404" pitchFamily="49" charset="0"/>
                          <a:cs typeface="Courier New" panose="02070309020205020404" pitchFamily="49" charset="0"/>
                        </a:rPr>
                        <a:t>: 10.0.0.100</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0FFD3"/>
                    </a:solidFill>
                  </a:tcPr>
                </a:tc>
              </a:tr>
              <a:tr h="30818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Courier New" panose="02070309020205020404" pitchFamily="49" charset="0"/>
                          <a:cs typeface="Courier New" panose="02070309020205020404" pitchFamily="49" charset="0"/>
                        </a:rPr>
                        <a:t>S1</a:t>
                      </a:r>
                      <a:r>
                        <a:rPr lang="en-US" altLang="zh-CN" sz="1200" b="0" dirty="0">
                          <a:solidFill>
                            <a:schemeClr val="tx1"/>
                          </a:solidFill>
                          <a:latin typeface="Courier New" panose="02070309020205020404" pitchFamily="49" charset="0"/>
                          <a:cs typeface="Courier New" panose="02070309020205020404" pitchFamily="49" charset="0"/>
                        </a:rPr>
                        <a:t>: 10.0.0.101</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0FFD3"/>
                    </a:solidFill>
                  </a:tcPr>
                </a:tc>
              </a:tr>
            </a:tbl>
          </a:graphicData>
        </a:graphic>
      </p:graphicFrame>
      <p:sp>
        <p:nvSpPr>
          <p:cNvPr id="13" name="圆角矩形 12"/>
          <p:cNvSpPr/>
          <p:nvPr/>
        </p:nvSpPr>
        <p:spPr>
          <a:xfrm>
            <a:off x="5492690" y="2148868"/>
            <a:ext cx="902280" cy="630227"/>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500" dirty="0">
                <a:solidFill>
                  <a:schemeClr val="bg1"/>
                </a:solidFill>
              </a:rPr>
              <a:t>Net</a:t>
            </a:r>
            <a:endParaRPr kumimoji="1" lang="en-US" altLang="zh-CN" sz="1500" dirty="0">
              <a:solidFill>
                <a:schemeClr val="bg1"/>
              </a:solidFill>
            </a:endParaRPr>
          </a:p>
          <a:p>
            <a:r>
              <a:rPr kumimoji="1" lang="en-US" altLang="zh-CN" sz="1500" dirty="0">
                <a:solidFill>
                  <a:schemeClr val="bg1"/>
                </a:solidFill>
              </a:rPr>
              <a:t>Comm</a:t>
            </a:r>
            <a:endParaRPr kumimoji="1" lang="zh-CN" altLang="en-US" sz="1500" dirty="0">
              <a:solidFill>
                <a:schemeClr val="bg1"/>
              </a:solidFill>
            </a:endParaRPr>
          </a:p>
        </p:txBody>
      </p:sp>
      <p:sp>
        <p:nvSpPr>
          <p:cNvPr id="12" name="任意形状 11"/>
          <p:cNvSpPr/>
          <p:nvPr/>
        </p:nvSpPr>
        <p:spPr>
          <a:xfrm>
            <a:off x="6817489" y="1898248"/>
            <a:ext cx="34724" cy="243068"/>
          </a:xfrm>
          <a:custGeom>
            <a:avLst/>
            <a:gdLst>
              <a:gd name="connsiteX0" fmla="*/ 0 w 34724"/>
              <a:gd name="connsiteY0" fmla="*/ 0 h 243068"/>
              <a:gd name="connsiteX1" fmla="*/ 23149 w 34724"/>
              <a:gd name="connsiteY1" fmla="*/ 173620 h 243068"/>
              <a:gd name="connsiteX2" fmla="*/ 34724 w 34724"/>
              <a:gd name="connsiteY2" fmla="*/ 243068 h 243068"/>
            </a:gdLst>
            <a:ahLst/>
            <a:cxnLst>
              <a:cxn ang="0">
                <a:pos x="connsiteX0" y="connsiteY0"/>
              </a:cxn>
              <a:cxn ang="0">
                <a:pos x="connsiteX1" y="connsiteY1"/>
              </a:cxn>
              <a:cxn ang="0">
                <a:pos x="connsiteX2" y="connsiteY2"/>
              </a:cxn>
            </a:cxnLst>
            <a:rect l="l" t="t" r="r" b="b"/>
            <a:pathLst>
              <a:path w="34724" h="243068">
                <a:moveTo>
                  <a:pt x="0" y="0"/>
                </a:moveTo>
                <a:cubicBezTo>
                  <a:pt x="8681" y="66554"/>
                  <a:pt x="17362" y="133109"/>
                  <a:pt x="23149" y="173620"/>
                </a:cubicBezTo>
                <a:cubicBezTo>
                  <a:pt x="28936" y="214131"/>
                  <a:pt x="31830" y="228599"/>
                  <a:pt x="34724" y="24306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p:cNvSpPr/>
          <p:nvPr/>
        </p:nvSpPr>
        <p:spPr>
          <a:xfrm>
            <a:off x="6921661" y="2442258"/>
            <a:ext cx="0" cy="312517"/>
          </a:xfrm>
          <a:custGeom>
            <a:avLst/>
            <a:gdLst>
              <a:gd name="connsiteX0" fmla="*/ 0 w 0"/>
              <a:gd name="connsiteY0" fmla="*/ 0 h 312517"/>
              <a:gd name="connsiteX1" fmla="*/ 0 w 0"/>
              <a:gd name="connsiteY1" fmla="*/ 312517 h 312517"/>
            </a:gdLst>
            <a:ahLst/>
            <a:cxnLst>
              <a:cxn ang="0">
                <a:pos x="connsiteX0" y="connsiteY0"/>
              </a:cxn>
              <a:cxn ang="0">
                <a:pos x="connsiteX1" y="connsiteY1"/>
              </a:cxn>
            </a:cxnLst>
            <a:rect l="l" t="t" r="r" b="b"/>
            <a:pathLst>
              <a:path h="312517">
                <a:moveTo>
                  <a:pt x="0" y="0"/>
                </a:moveTo>
                <a:lnTo>
                  <a:pt x="0" y="312517"/>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p:cNvSpPr/>
          <p:nvPr/>
        </p:nvSpPr>
        <p:spPr>
          <a:xfrm>
            <a:off x="7407797" y="2939970"/>
            <a:ext cx="196770" cy="0"/>
          </a:xfrm>
          <a:custGeom>
            <a:avLst/>
            <a:gdLst>
              <a:gd name="connsiteX0" fmla="*/ 0 w 196770"/>
              <a:gd name="connsiteY0" fmla="*/ 0 h 0"/>
              <a:gd name="connsiteX1" fmla="*/ 196770 w 196770"/>
              <a:gd name="connsiteY1" fmla="*/ 0 h 0"/>
            </a:gdLst>
            <a:ahLst/>
            <a:cxnLst>
              <a:cxn ang="0">
                <a:pos x="connsiteX0" y="connsiteY0"/>
              </a:cxn>
              <a:cxn ang="0">
                <a:pos x="connsiteX1" y="connsiteY1"/>
              </a:cxn>
            </a:cxnLst>
            <a:rect l="l" t="t" r="r" b="b"/>
            <a:pathLst>
              <a:path w="196770">
                <a:moveTo>
                  <a:pt x="0" y="0"/>
                </a:moveTo>
                <a:lnTo>
                  <a:pt x="196770" y="0"/>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p:cNvSpPr/>
          <p:nvPr/>
        </p:nvSpPr>
        <p:spPr>
          <a:xfrm>
            <a:off x="5763167" y="2835797"/>
            <a:ext cx="2264377" cy="505017"/>
          </a:xfrm>
          <a:custGeom>
            <a:avLst/>
            <a:gdLst>
              <a:gd name="connsiteX0" fmla="*/ 2188641 w 2264377"/>
              <a:gd name="connsiteY0" fmla="*/ 428264 h 505017"/>
              <a:gd name="connsiteX1" fmla="*/ 2188641 w 2264377"/>
              <a:gd name="connsiteY1" fmla="*/ 497712 h 505017"/>
              <a:gd name="connsiteX2" fmla="*/ 1401562 w 2264377"/>
              <a:gd name="connsiteY2" fmla="*/ 497712 h 505017"/>
              <a:gd name="connsiteX3" fmla="*/ 186220 w 2264377"/>
              <a:gd name="connsiteY3" fmla="*/ 451413 h 505017"/>
              <a:gd name="connsiteX4" fmla="*/ 24175 w 2264377"/>
              <a:gd name="connsiteY4" fmla="*/ 0 h 50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7" h="505017">
                <a:moveTo>
                  <a:pt x="2188641" y="428264"/>
                </a:moveTo>
                <a:cubicBezTo>
                  <a:pt x="2254231" y="457200"/>
                  <a:pt x="2319821" y="486137"/>
                  <a:pt x="2188641" y="497712"/>
                </a:cubicBezTo>
                <a:cubicBezTo>
                  <a:pt x="2057461" y="509287"/>
                  <a:pt x="1735299" y="505428"/>
                  <a:pt x="1401562" y="497712"/>
                </a:cubicBezTo>
                <a:cubicBezTo>
                  <a:pt x="1067825" y="489996"/>
                  <a:pt x="415784" y="534365"/>
                  <a:pt x="186220" y="451413"/>
                </a:cubicBezTo>
                <a:cubicBezTo>
                  <a:pt x="-43344" y="368461"/>
                  <a:pt x="-9585" y="184230"/>
                  <a:pt x="24175" y="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p:nvGrpSpPr>
        <p:grpSpPr>
          <a:xfrm>
            <a:off x="6623972" y="4273783"/>
            <a:ext cx="1749197" cy="1242848"/>
            <a:chOff x="4593726" y="3052389"/>
            <a:chExt cx="1749197" cy="1242848"/>
          </a:xfrm>
        </p:grpSpPr>
        <p:sp>
          <p:nvSpPr>
            <p:cNvPr id="20" name="梯形 19"/>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4829266" y="3588276"/>
              <a:ext cx="1377300" cy="646331"/>
            </a:xfrm>
            <a:prstGeom prst="rect">
              <a:avLst/>
            </a:prstGeom>
          </p:spPr>
          <p:txBody>
            <a:bodyPr wrap="none">
              <a:spAutoFit/>
            </a:bodyPr>
            <a:lstStyle/>
            <a:p>
              <a:pPr algn="ctr"/>
              <a:r>
                <a:rPr kumimoji="1" lang="en-US" altLang="zh-CN" b="1" dirty="0"/>
                <a:t>Caching</a:t>
              </a:r>
              <a:endParaRPr kumimoji="1" lang="en-US" altLang="zh-CN" b="1" dirty="0"/>
            </a:p>
            <a:p>
              <a:pPr algn="ctr"/>
              <a:r>
                <a:rPr kumimoji="1" lang="en-US" altLang="zh-CN" dirty="0" err="1"/>
                <a:t>Memached</a:t>
              </a:r>
              <a:endParaRPr kumimoji="1" lang="en-US" altLang="zh-CN" dirty="0"/>
            </a:p>
          </p:txBody>
        </p:sp>
        <p:sp>
          <p:nvSpPr>
            <p:cNvPr id="22" name="矩形 21"/>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server#1:</a:t>
              </a:r>
              <a:endParaRPr kumimoji="1" lang="en-US" altLang="zh-CN" sz="1500" dirty="0">
                <a:solidFill>
                  <a:srgbClr val="000000"/>
                </a:solidFill>
              </a:endParaRPr>
            </a:p>
            <a:p>
              <a:pPr algn="ctr"/>
              <a:r>
                <a:rPr lang="en-US" altLang="zh-CN" sz="1500" dirty="0"/>
                <a:t>10.0.0.101</a:t>
              </a:r>
              <a:endParaRPr lang="zh-CN" altLang="en-US" sz="1500" dirty="0"/>
            </a:p>
          </p:txBody>
        </p:sp>
      </p:grpSp>
      <p:grpSp>
        <p:nvGrpSpPr>
          <p:cNvPr id="31" name="组合 30"/>
          <p:cNvGrpSpPr/>
          <p:nvPr/>
        </p:nvGrpSpPr>
        <p:grpSpPr>
          <a:xfrm>
            <a:off x="4678123" y="4278798"/>
            <a:ext cx="1749197" cy="1242848"/>
            <a:chOff x="4593726" y="3052389"/>
            <a:chExt cx="1749197" cy="1242848"/>
          </a:xfrm>
        </p:grpSpPr>
        <p:sp>
          <p:nvSpPr>
            <p:cNvPr id="32" name="梯形 31"/>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4829266" y="3588276"/>
              <a:ext cx="1377300" cy="646331"/>
            </a:xfrm>
            <a:prstGeom prst="rect">
              <a:avLst/>
            </a:prstGeom>
          </p:spPr>
          <p:txBody>
            <a:bodyPr wrap="none">
              <a:spAutoFit/>
            </a:bodyPr>
            <a:lstStyle/>
            <a:p>
              <a:pPr algn="ctr"/>
              <a:r>
                <a:rPr kumimoji="1" lang="en-US" altLang="zh-CN" b="1" dirty="0"/>
                <a:t>Caching</a:t>
              </a:r>
              <a:endParaRPr kumimoji="1" lang="en-US" altLang="zh-CN" b="1" dirty="0"/>
            </a:p>
            <a:p>
              <a:pPr algn="ctr"/>
              <a:r>
                <a:rPr kumimoji="1" lang="en-US" altLang="zh-CN" dirty="0" err="1"/>
                <a:t>Memached</a:t>
              </a:r>
              <a:endParaRPr kumimoji="1" lang="en-US" altLang="zh-CN" dirty="0"/>
            </a:p>
          </p:txBody>
        </p:sp>
        <p:sp>
          <p:nvSpPr>
            <p:cNvPr id="34" name="矩形 33"/>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server#0:</a:t>
              </a:r>
              <a:endParaRPr kumimoji="1" lang="en-US" altLang="zh-CN" sz="1500" dirty="0">
                <a:solidFill>
                  <a:srgbClr val="000000"/>
                </a:solidFill>
              </a:endParaRPr>
            </a:p>
            <a:p>
              <a:pPr algn="ctr"/>
              <a:r>
                <a:rPr lang="en-US" altLang="zh-CN" sz="1500" dirty="0"/>
                <a:t>10.0.0.100</a:t>
              </a:r>
              <a:endParaRPr lang="zh-CN" altLang="en-US" sz="1500" dirty="0"/>
            </a:p>
          </p:txBody>
        </p:sp>
      </p:grpSp>
      <p:sp>
        <p:nvSpPr>
          <p:cNvPr id="18" name="任意形状 17"/>
          <p:cNvSpPr/>
          <p:nvPr/>
        </p:nvSpPr>
        <p:spPr>
          <a:xfrm>
            <a:off x="4863263" y="2425897"/>
            <a:ext cx="611562" cy="1856736"/>
          </a:xfrm>
          <a:custGeom>
            <a:avLst/>
            <a:gdLst>
              <a:gd name="connsiteX0" fmla="*/ 611562 w 611562"/>
              <a:gd name="connsiteY0" fmla="*/ 62660 h 1856736"/>
              <a:gd name="connsiteX1" fmla="*/ 44403 w 611562"/>
              <a:gd name="connsiteY1" fmla="*/ 108959 h 1856736"/>
              <a:gd name="connsiteX2" fmla="*/ 90702 w 611562"/>
              <a:gd name="connsiteY2" fmla="*/ 1069657 h 1856736"/>
              <a:gd name="connsiteX3" fmla="*/ 518965 w 611562"/>
              <a:gd name="connsiteY3" fmla="*/ 1856736 h 1856736"/>
            </a:gdLst>
            <a:ahLst/>
            <a:cxnLst>
              <a:cxn ang="0">
                <a:pos x="connsiteX0" y="connsiteY0"/>
              </a:cxn>
              <a:cxn ang="0">
                <a:pos x="connsiteX1" y="connsiteY1"/>
              </a:cxn>
              <a:cxn ang="0">
                <a:pos x="connsiteX2" y="connsiteY2"/>
              </a:cxn>
              <a:cxn ang="0">
                <a:pos x="connsiteX3" y="connsiteY3"/>
              </a:cxn>
            </a:cxnLst>
            <a:rect l="l" t="t" r="r" b="b"/>
            <a:pathLst>
              <a:path w="611562" h="1856736">
                <a:moveTo>
                  <a:pt x="611562" y="62660"/>
                </a:moveTo>
                <a:cubicBezTo>
                  <a:pt x="371387" y="1893"/>
                  <a:pt x="131213" y="-58874"/>
                  <a:pt x="44403" y="108959"/>
                </a:cubicBezTo>
                <a:cubicBezTo>
                  <a:pt x="-42407" y="276792"/>
                  <a:pt x="11608" y="778361"/>
                  <a:pt x="90702" y="1069657"/>
                </a:cubicBezTo>
                <a:cubicBezTo>
                  <a:pt x="169796" y="1360953"/>
                  <a:pt x="344380" y="1608844"/>
                  <a:pt x="518965" y="18567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p:cNvGrpSpPr/>
          <p:nvPr/>
        </p:nvGrpSpPr>
        <p:grpSpPr>
          <a:xfrm>
            <a:off x="4661103" y="3611174"/>
            <a:ext cx="2341033" cy="549539"/>
            <a:chOff x="6020854" y="1449708"/>
            <a:chExt cx="2341033" cy="549539"/>
          </a:xfrm>
        </p:grpSpPr>
        <p:sp>
          <p:nvSpPr>
            <p:cNvPr id="40" name="云形 39"/>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
        <p:nvSpPr>
          <p:cNvPr id="16" name="文本框 15"/>
          <p:cNvSpPr txBox="1"/>
          <p:nvPr/>
        </p:nvSpPr>
        <p:spPr>
          <a:xfrm>
            <a:off x="2541905" y="3979545"/>
            <a:ext cx="805180" cy="368300"/>
          </a:xfrm>
          <a:prstGeom prst="rect">
            <a:avLst/>
          </a:prstGeom>
          <a:noFill/>
        </p:spPr>
        <p:txBody>
          <a:bodyPr wrap="none" rtlCol="0">
            <a:spAutoFit/>
          </a:bodyPr>
          <a:p>
            <a:r>
              <a:rPr lang="en-US" altLang="zh-CN"/>
              <a:t>(evict)</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014283" y="3443829"/>
            <a:ext cx="1481496" cy="844382"/>
            <a:chOff x="4777167" y="3237253"/>
            <a:chExt cx="1481496" cy="844382"/>
          </a:xfrm>
        </p:grpSpPr>
        <p:sp>
          <p:nvSpPr>
            <p:cNvPr id="28" name="梯形 27"/>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4970329" y="3588276"/>
              <a:ext cx="1095173" cy="369332"/>
            </a:xfrm>
            <a:prstGeom prst="rect">
              <a:avLst/>
            </a:prstGeom>
          </p:spPr>
          <p:txBody>
            <a:bodyPr wrap="none">
              <a:spAutoFit/>
            </a:bodyPr>
            <a:lstStyle/>
            <a:p>
              <a:pPr algn="ctr"/>
              <a:r>
                <a:rPr kumimoji="1" lang="en-US" altLang="zh-CN" b="1" dirty="0"/>
                <a:t>Caching</a:t>
              </a:r>
              <a:endParaRPr kumimoji="1" lang="en-US" altLang="zh-CN" b="1" dirty="0"/>
            </a:p>
          </p:txBody>
        </p:sp>
        <p:sp>
          <p:nvSpPr>
            <p:cNvPr id="30" name="矩形 29"/>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31" name="组合 30"/>
          <p:cNvGrpSpPr/>
          <p:nvPr/>
        </p:nvGrpSpPr>
        <p:grpSpPr>
          <a:xfrm>
            <a:off x="6960840" y="3444983"/>
            <a:ext cx="1481496" cy="844382"/>
            <a:chOff x="4777167" y="3237253"/>
            <a:chExt cx="1481496" cy="844382"/>
          </a:xfrm>
        </p:grpSpPr>
        <p:sp>
          <p:nvSpPr>
            <p:cNvPr id="32" name="梯形 31"/>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4970329" y="3588276"/>
              <a:ext cx="1095173" cy="369332"/>
            </a:xfrm>
            <a:prstGeom prst="rect">
              <a:avLst/>
            </a:prstGeom>
          </p:spPr>
          <p:txBody>
            <a:bodyPr wrap="none">
              <a:spAutoFit/>
            </a:bodyPr>
            <a:lstStyle/>
            <a:p>
              <a:pPr algn="ctr"/>
              <a:r>
                <a:rPr kumimoji="1" lang="en-US" altLang="zh-CN" b="1" dirty="0"/>
                <a:t>Caching</a:t>
              </a:r>
              <a:endParaRPr kumimoji="1" lang="en-US" altLang="zh-CN" b="1" dirty="0"/>
            </a:p>
          </p:txBody>
        </p:sp>
        <p:sp>
          <p:nvSpPr>
            <p:cNvPr id="34" name="矩形 33"/>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
        <p:nvSpPr>
          <p:cNvPr id="63" name="任意形状 62"/>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任意形状 65"/>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任意形状 66"/>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任意形状 67"/>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a:t>Step #3 for scalability: </a:t>
            </a:r>
            <a:r>
              <a:rPr kumimoji="1" lang="en-US" altLang="zh-CN" b="0" dirty="0"/>
              <a:t>more servers</a:t>
            </a:r>
            <a:endParaRPr kumimoji="1" lang="zh-CN" altLang="en-US" dirty="0"/>
          </a:p>
        </p:txBody>
      </p:sp>
      <p:sp>
        <p:nvSpPr>
          <p:cNvPr id="3" name="内容占位符 2"/>
          <p:cNvSpPr>
            <a:spLocks noGrp="1"/>
          </p:cNvSpPr>
          <p:nvPr>
            <p:ph idx="1"/>
          </p:nvPr>
        </p:nvSpPr>
        <p:spPr>
          <a:xfrm>
            <a:off x="457200" y="1129308"/>
            <a:ext cx="4152843" cy="4356826"/>
          </a:xfrm>
        </p:spPr>
        <p:txBody>
          <a:bodyPr>
            <a:normAutofit lnSpcReduction="10000"/>
          </a:bodyPr>
          <a:lstStyle/>
          <a:p>
            <a:r>
              <a:rPr kumimoji="1" lang="en-US" altLang="zh-CN" b="0" dirty="0"/>
              <a:t>For </a:t>
            </a:r>
            <a:r>
              <a:rPr kumimoji="1" lang="en-US" altLang="zh-CN" dirty="0">
                <a:solidFill>
                  <a:schemeClr val="accent1"/>
                </a:solidFill>
              </a:rPr>
              <a:t>stateless</a:t>
            </a:r>
            <a:r>
              <a:rPr kumimoji="1" lang="en-US" altLang="zh-CN" b="0" dirty="0"/>
              <a:t> application servers</a:t>
            </a:r>
            <a:endParaRPr kumimoji="1" lang="en-US" altLang="zh-CN" b="0" dirty="0"/>
          </a:p>
          <a:p>
            <a:pPr lvl="1">
              <a:lnSpc>
                <a:spcPct val="130000"/>
              </a:lnSpc>
            </a:pPr>
            <a:r>
              <a:rPr kumimoji="1" lang="en-US" altLang="zh-CN" dirty="0"/>
              <a:t>E.g.,</a:t>
            </a:r>
            <a:r>
              <a:rPr kumimoji="1" lang="zh-CN" altLang="en-US" dirty="0"/>
              <a:t> </a:t>
            </a:r>
            <a:r>
              <a:rPr kumimoji="1" lang="en-US" altLang="zh-CN" dirty="0"/>
              <a:t>web</a:t>
            </a:r>
            <a:r>
              <a:rPr kumimoji="1" lang="zh-CN" altLang="en-US" dirty="0"/>
              <a:t> </a:t>
            </a:r>
            <a:r>
              <a:rPr kumimoji="1" lang="en-US" altLang="zh-CN" dirty="0"/>
              <a:t>servers</a:t>
            </a:r>
            <a:endParaRPr kumimoji="1" lang="en-US" altLang="zh-CN" dirty="0"/>
          </a:p>
          <a:p>
            <a:pPr lvl="1">
              <a:lnSpc>
                <a:spcPct val="130000"/>
              </a:lnSpc>
            </a:pPr>
            <a:r>
              <a:rPr kumimoji="1" lang="en-US" altLang="zh-CN" dirty="0"/>
              <a:t>We can add more servers for scaling its performance</a:t>
            </a:r>
            <a:endParaRPr kumimoji="1" lang="en-US" altLang="zh-CN" dirty="0"/>
          </a:p>
          <a:p>
            <a:r>
              <a:rPr kumimoji="1" lang="en-US" altLang="zh-CN" dirty="0"/>
              <a:t>What is </a:t>
            </a:r>
            <a:r>
              <a:rPr kumimoji="1" lang="en-US" altLang="zh-CN" dirty="0">
                <a:solidFill>
                  <a:schemeClr val="accent1"/>
                </a:solidFill>
              </a:rPr>
              <a:t>stateless</a:t>
            </a:r>
            <a:r>
              <a:rPr kumimoji="1" lang="en-US" altLang="zh-CN" dirty="0"/>
              <a:t>? </a:t>
            </a:r>
            <a:endParaRPr kumimoji="1" lang="en-US" altLang="zh-CN" dirty="0"/>
          </a:p>
          <a:p>
            <a:pPr lvl="1"/>
            <a:r>
              <a:rPr kumimoji="1" lang="en-US" altLang="zh-CN" dirty="0"/>
              <a:t>The server only executes the logic</a:t>
            </a:r>
            <a:r>
              <a:rPr kumimoji="1" lang="zh-CN" altLang="en-US" dirty="0"/>
              <a:t> </a:t>
            </a:r>
            <a:r>
              <a:rPr kumimoji="1" lang="en-US" altLang="zh-CN" dirty="0"/>
              <a:t>that</a:t>
            </a:r>
            <a:r>
              <a:rPr kumimoji="1" lang="zh-CN" altLang="en-US" dirty="0"/>
              <a:t> </a:t>
            </a:r>
            <a:r>
              <a:rPr kumimoji="1" lang="en-US" altLang="zh-CN" dirty="0"/>
              <a:t>only</a:t>
            </a:r>
            <a:r>
              <a:rPr kumimoji="1" lang="zh-CN" altLang="en-US" dirty="0"/>
              <a:t> </a:t>
            </a:r>
            <a:r>
              <a:rPr kumimoji="1" lang="en-US" altLang="zh-CN" dirty="0"/>
              <a:t>relies</a:t>
            </a:r>
            <a:r>
              <a:rPr kumimoji="1" lang="zh-CN" altLang="en-US" dirty="0"/>
              <a:t> </a:t>
            </a:r>
            <a:r>
              <a:rPr kumimoji="1" lang="en-US" altLang="zh-CN" dirty="0"/>
              <a:t>on</a:t>
            </a:r>
            <a:r>
              <a:rPr kumimoji="1" lang="zh-CN" altLang="en-US" dirty="0"/>
              <a:t> </a:t>
            </a:r>
            <a:r>
              <a:rPr kumimoji="1" lang="en-US" altLang="zh-CN" dirty="0"/>
              <a:t>input</a:t>
            </a:r>
            <a:r>
              <a:rPr kumimoji="1" lang="zh-CN" altLang="en-US" dirty="0"/>
              <a:t> </a:t>
            </a:r>
            <a:r>
              <a:rPr kumimoji="1" lang="en-US" altLang="zh-CN" dirty="0"/>
              <a:t>data</a:t>
            </a:r>
            <a:r>
              <a:rPr kumimoji="1" lang="zh-CN" altLang="en-US" dirty="0"/>
              <a:t> </a:t>
            </a:r>
            <a:r>
              <a:rPr kumimoji="1" lang="en-US" altLang="zh-CN" dirty="0"/>
              <a:t>but</a:t>
            </a:r>
            <a:r>
              <a:rPr kumimoji="1" lang="zh-CN" altLang="en-US" dirty="0"/>
              <a:t> </a:t>
            </a:r>
            <a:r>
              <a:rPr kumimoji="1" lang="en-US" altLang="zh-CN" dirty="0"/>
              <a:t>no</a:t>
            </a:r>
            <a:r>
              <a:rPr kumimoji="1" lang="zh-CN" altLang="en-US" dirty="0"/>
              <a:t> </a:t>
            </a:r>
            <a:r>
              <a:rPr kumimoji="1" lang="en-US" altLang="zh-CN" dirty="0"/>
              <a:t>long-term</a:t>
            </a:r>
            <a:r>
              <a:rPr kumimoji="1" lang="zh-CN" altLang="en-US" dirty="0"/>
              <a:t> </a:t>
            </a:r>
            <a:r>
              <a:rPr kumimoji="1" lang="en-US" altLang="zh-CN" dirty="0"/>
              <a:t>state</a:t>
            </a:r>
            <a:endParaRPr kumimoji="1" lang="en-US" altLang="zh-CN" dirty="0"/>
          </a:p>
          <a:p>
            <a:r>
              <a:rPr kumimoji="1" lang="en-US" altLang="zh-CN" dirty="0"/>
              <a:t>Benefits:</a:t>
            </a:r>
            <a:endParaRPr kumimoji="1" lang="en-US" altLang="zh-CN" dirty="0"/>
          </a:p>
          <a:p>
            <a:pPr lvl="1"/>
            <a:r>
              <a:rPr kumimoji="1" lang="en-US" altLang="zh-CN" dirty="0">
                <a:solidFill>
                  <a:srgbClr val="FF0000"/>
                </a:solidFill>
              </a:rPr>
              <a:t>Better fault-tolerance</a:t>
            </a:r>
            <a:endParaRPr kumimoji="1" lang="en-US" altLang="zh-CN" dirty="0"/>
          </a:p>
          <a:p>
            <a:pPr lvl="1"/>
            <a:r>
              <a:rPr kumimoji="1" lang="en-US" altLang="zh-CN" dirty="0">
                <a:solidFill>
                  <a:srgbClr val="FF0000"/>
                </a:solidFill>
              </a:rPr>
              <a:t>Better elasticity(</a:t>
            </a:r>
            <a:r>
              <a:rPr kumimoji="1" lang="zh-CN" altLang="en-US" dirty="0">
                <a:solidFill>
                  <a:srgbClr val="FF0000"/>
                </a:solidFill>
              </a:rPr>
              <a:t>弹性</a:t>
            </a:r>
            <a:r>
              <a:rPr kumimoji="1" lang="en-US" altLang="zh-CN" dirty="0">
                <a:solidFill>
                  <a:srgbClr val="FF0000"/>
                </a:solidFill>
              </a:rPr>
              <a:t>)</a:t>
            </a:r>
            <a:endParaRPr kumimoji="1" lang="en-US" altLang="zh-CN" dirty="0">
              <a:solidFill>
                <a:srgbClr val="FF0000"/>
              </a:solidFill>
            </a:endParaRPr>
          </a:p>
        </p:txBody>
      </p:sp>
      <p:grpSp>
        <p:nvGrpSpPr>
          <p:cNvPr id="5" name="组合 4"/>
          <p:cNvGrpSpPr/>
          <p:nvPr/>
        </p:nvGrpSpPr>
        <p:grpSpPr>
          <a:xfrm>
            <a:off x="6700431" y="4337538"/>
            <a:ext cx="1598515" cy="1234856"/>
            <a:chOff x="6703930" y="4081635"/>
            <a:chExt cx="1598515" cy="1234856"/>
          </a:xfrm>
        </p:grpSpPr>
        <p:sp>
          <p:nvSpPr>
            <p:cNvPr id="6" name="矩形 5"/>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8" name="组合 7"/>
            <p:cNvGrpSpPr/>
            <p:nvPr/>
          </p:nvGrpSpPr>
          <p:grpSpPr>
            <a:xfrm>
              <a:off x="6890008" y="4529037"/>
              <a:ext cx="1224000" cy="658193"/>
              <a:chOff x="6595392" y="3954307"/>
              <a:chExt cx="925016" cy="658193"/>
            </a:xfrm>
          </p:grpSpPr>
          <p:sp>
            <p:nvSpPr>
              <p:cNvPr id="9" name="磁盘 8"/>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0" name="矩形 9"/>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grpSp>
      <p:grpSp>
        <p:nvGrpSpPr>
          <p:cNvPr id="19" name="组合 18"/>
          <p:cNvGrpSpPr/>
          <p:nvPr/>
        </p:nvGrpSpPr>
        <p:grpSpPr>
          <a:xfrm>
            <a:off x="4928541" y="4337539"/>
            <a:ext cx="1083951" cy="1234855"/>
            <a:chOff x="6030246" y="2294861"/>
            <a:chExt cx="1083951" cy="1234855"/>
          </a:xfrm>
        </p:grpSpPr>
        <p:sp>
          <p:nvSpPr>
            <p:cNvPr id="20" name="矩形 19"/>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一个圆顶角并剪去另一个顶角的矩形 20"/>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3" name="矩形 22"/>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9" name="组合 58"/>
          <p:cNvGrpSpPr/>
          <p:nvPr/>
        </p:nvGrpSpPr>
        <p:grpSpPr>
          <a:xfrm>
            <a:off x="5171431" y="1259886"/>
            <a:ext cx="3160223" cy="1541190"/>
            <a:chOff x="5366196" y="1366898"/>
            <a:chExt cx="3160223" cy="1541190"/>
          </a:xfrm>
        </p:grpSpPr>
        <p:grpSp>
          <p:nvGrpSpPr>
            <p:cNvPr id="52" name="组合 51"/>
            <p:cNvGrpSpPr/>
            <p:nvPr/>
          </p:nvGrpSpPr>
          <p:grpSpPr>
            <a:xfrm>
              <a:off x="5366196" y="1366898"/>
              <a:ext cx="2821501" cy="1251446"/>
              <a:chOff x="5477445" y="1859472"/>
              <a:chExt cx="2821501" cy="1251446"/>
            </a:xfrm>
          </p:grpSpPr>
          <p:grpSp>
            <p:nvGrpSpPr>
              <p:cNvPr id="43" name="组合 42"/>
              <p:cNvGrpSpPr/>
              <p:nvPr/>
            </p:nvGrpSpPr>
            <p:grpSpPr>
              <a:xfrm>
                <a:off x="5477445" y="1859472"/>
                <a:ext cx="2662054" cy="1110198"/>
                <a:chOff x="5477445" y="1859472"/>
                <a:chExt cx="2662054" cy="1110198"/>
              </a:xfrm>
            </p:grpSpPr>
            <p:sp>
              <p:nvSpPr>
                <p:cNvPr id="37" name="矩形 36"/>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1" name="圆角矩形 40"/>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nvGrpSpPr>
              <p:cNvPr id="44" name="组合 43"/>
              <p:cNvGrpSpPr/>
              <p:nvPr/>
            </p:nvGrpSpPr>
            <p:grpSpPr>
              <a:xfrm>
                <a:off x="5636892" y="2000720"/>
                <a:ext cx="2662054" cy="1110198"/>
                <a:chOff x="5477445" y="1859472"/>
                <a:chExt cx="2662054" cy="1110198"/>
              </a:xfrm>
            </p:grpSpPr>
            <p:sp>
              <p:nvSpPr>
                <p:cNvPr id="45" name="矩形 44"/>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7" name="圆角矩形 46"/>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sp>
          <p:nvSpPr>
            <p:cNvPr id="55" name="矩形 54"/>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矩形 55"/>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57" name="圆角矩形 56"/>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nvGrpSpPr>
          <p:cNvPr id="60" name="组合 59"/>
          <p:cNvGrpSpPr/>
          <p:nvPr/>
        </p:nvGrpSpPr>
        <p:grpSpPr>
          <a:xfrm>
            <a:off x="5636320" y="2920218"/>
            <a:ext cx="2261093" cy="379093"/>
            <a:chOff x="6020854" y="1548730"/>
            <a:chExt cx="2261093" cy="450518"/>
          </a:xfrm>
        </p:grpSpPr>
        <p:sp>
          <p:nvSpPr>
            <p:cNvPr id="61" name="云形 60"/>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grpSp>
        <p:nvGrpSpPr>
          <p:cNvPr id="69" name="组合 68"/>
          <p:cNvGrpSpPr/>
          <p:nvPr/>
        </p:nvGrpSpPr>
        <p:grpSpPr>
          <a:xfrm>
            <a:off x="6615658" y="250138"/>
            <a:ext cx="1548280" cy="638043"/>
            <a:chOff x="6020855" y="1361203"/>
            <a:chExt cx="1548280" cy="638043"/>
          </a:xfrm>
        </p:grpSpPr>
        <p:sp>
          <p:nvSpPr>
            <p:cNvPr id="70" name="云形 69"/>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72" name="直线箭头连接符 71"/>
          <p:cNvCxnSpPr/>
          <p:nvPr/>
        </p:nvCxnSpPr>
        <p:spPr>
          <a:xfrm flipH="1">
            <a:off x="6700431" y="89041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p:nvPr/>
        </p:nvCxnSpPr>
        <p:spPr>
          <a:xfrm flipH="1">
            <a:off x="6920715"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p:nvPr/>
        </p:nvCxnSpPr>
        <p:spPr>
          <a:xfrm flipH="1">
            <a:off x="7143910"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p:nvPr/>
        </p:nvCxnSpPr>
        <p:spPr>
          <a:xfrm flipH="1">
            <a:off x="7375822" y="90525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p:nvPr/>
        </p:nvCxnSpPr>
        <p:spPr>
          <a:xfrm flipH="1">
            <a:off x="7611007" y="898676"/>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507288" cy="900442"/>
          </a:xfrm>
        </p:spPr>
        <p:txBody>
          <a:bodyPr/>
          <a:lstStyle/>
          <a:p>
            <a:r>
              <a:rPr kumimoji="1" lang="en-US" altLang="zh-CN" dirty="0"/>
              <a:t>Step #3 for scalability:</a:t>
            </a:r>
            <a:r>
              <a:rPr kumimoji="1" lang="zh-CN" altLang="en-US" dirty="0"/>
              <a:t> </a:t>
            </a:r>
            <a:r>
              <a:rPr kumimoji="1" lang="en-GB" altLang="zh-CN" b="0" dirty="0"/>
              <a:t>How to do the load balance? </a:t>
            </a:r>
            <a:endParaRPr kumimoji="1" lang="zh-CN" altLang="en-US" b="0" dirty="0"/>
          </a:p>
        </p:txBody>
      </p:sp>
      <p:sp>
        <p:nvSpPr>
          <p:cNvPr id="3" name="内容占位符 2"/>
          <p:cNvSpPr>
            <a:spLocks noGrp="1"/>
          </p:cNvSpPr>
          <p:nvPr>
            <p:ph idx="1"/>
          </p:nvPr>
        </p:nvSpPr>
        <p:spPr>
          <a:xfrm>
            <a:off x="457200" y="1129308"/>
            <a:ext cx="4258816" cy="4167654"/>
          </a:xfrm>
        </p:spPr>
        <p:txBody>
          <a:bodyPr>
            <a:normAutofit lnSpcReduction="10000"/>
          </a:bodyPr>
          <a:lstStyle/>
          <a:p>
            <a:pPr marL="74295" lvl="1" indent="0">
              <a:spcAft>
                <a:spcPts val="600"/>
              </a:spcAft>
              <a:buNone/>
            </a:pPr>
            <a:r>
              <a:rPr kumimoji="1" lang="en-US" altLang="zh-CN" b="1" dirty="0"/>
              <a:t>Load balance</a:t>
            </a:r>
            <a:r>
              <a:rPr kumimoji="1" lang="en-US" altLang="zh-CN" dirty="0"/>
              <a:t>: how to route the user quests to the application servers? </a:t>
            </a:r>
            <a:endParaRPr kumimoji="1" lang="en-US" altLang="zh-CN" dirty="0"/>
          </a:p>
          <a:p>
            <a:pPr marL="74295" lvl="1" indent="0">
              <a:buNone/>
            </a:pPr>
            <a:r>
              <a:rPr kumimoji="1" lang="en-US" altLang="zh-CN" b="1" dirty="0"/>
              <a:t>Leverage the network layer</a:t>
            </a:r>
            <a:endParaRPr kumimoji="1" lang="en-US" altLang="zh-CN" b="1" dirty="0"/>
          </a:p>
          <a:p>
            <a:pPr lvl="1"/>
            <a:r>
              <a:rPr kumimoji="1" lang="en-US" altLang="zh-CN" dirty="0">
                <a:solidFill>
                  <a:srgbClr val="000000">
                    <a:lumMod val="75000"/>
                    <a:lumOff val="25000"/>
                  </a:srgbClr>
                </a:solidFill>
              </a:rPr>
              <a:t>use HTTP redirection,</a:t>
            </a:r>
            <a:endParaRPr kumimoji="1" lang="en-US" altLang="zh-CN" dirty="0">
              <a:solidFill>
                <a:srgbClr val="000000">
                  <a:lumMod val="75000"/>
                  <a:lumOff val="25000"/>
                </a:srgbClr>
              </a:solidFill>
            </a:endParaRPr>
          </a:p>
          <a:p>
            <a:pPr lvl="1"/>
            <a:r>
              <a:rPr kumimoji="1" lang="en-US" altLang="zh-CN" dirty="0">
                <a:solidFill>
                  <a:srgbClr val="000000">
                    <a:lumMod val="75000"/>
                    <a:lumOff val="25000"/>
                  </a:srgbClr>
                </a:solidFill>
              </a:rPr>
              <a:t>use reverse proxy,</a:t>
            </a:r>
            <a:endParaRPr kumimoji="1" lang="en-US" altLang="zh-CN" dirty="0">
              <a:solidFill>
                <a:srgbClr val="000000">
                  <a:lumMod val="75000"/>
                  <a:lumOff val="25000"/>
                </a:srgbClr>
              </a:solidFill>
            </a:endParaRPr>
          </a:p>
          <a:p>
            <a:pPr lvl="1">
              <a:spcAft>
                <a:spcPts val="600"/>
              </a:spcAft>
            </a:pPr>
            <a:r>
              <a:rPr kumimoji="1" lang="en-US" altLang="zh-CN" dirty="0">
                <a:solidFill>
                  <a:srgbClr val="000000">
                    <a:lumMod val="75000"/>
                    <a:lumOff val="25000"/>
                  </a:srgbClr>
                </a:solidFill>
              </a:rPr>
              <a:t>…</a:t>
            </a:r>
            <a:endParaRPr kumimoji="1" lang="en-US" altLang="zh-CN" dirty="0">
              <a:solidFill>
                <a:srgbClr val="000000">
                  <a:lumMod val="75000"/>
                  <a:lumOff val="25000"/>
                </a:srgbClr>
              </a:solidFill>
            </a:endParaRPr>
          </a:p>
          <a:p>
            <a:pPr marL="74295" lvl="1" indent="0">
              <a:buNone/>
            </a:pPr>
            <a:r>
              <a:rPr kumimoji="1" lang="en-US" altLang="zh-CN" b="1" dirty="0"/>
              <a:t>Load balance algorithms </a:t>
            </a:r>
            <a:endParaRPr kumimoji="1" lang="en-US" altLang="zh-CN" b="1" dirty="0"/>
          </a:p>
          <a:p>
            <a:pPr lvl="1"/>
            <a:r>
              <a:rPr kumimoji="1" lang="en-US" altLang="zh-CN" dirty="0">
                <a:solidFill>
                  <a:srgbClr val="000000">
                    <a:lumMod val="75000"/>
                    <a:lumOff val="25000"/>
                  </a:srgbClr>
                </a:solidFill>
              </a:rPr>
              <a:t>round-robin</a:t>
            </a:r>
            <a:endParaRPr kumimoji="1" lang="en-US" altLang="zh-CN" dirty="0">
              <a:solidFill>
                <a:srgbClr val="000000">
                  <a:lumMod val="75000"/>
                  <a:lumOff val="25000"/>
                </a:srgbClr>
              </a:solidFill>
            </a:endParaRPr>
          </a:p>
          <a:p>
            <a:pPr lvl="1"/>
            <a:r>
              <a:rPr kumimoji="1" lang="en-US" altLang="zh-CN" dirty="0">
                <a:solidFill>
                  <a:srgbClr val="000000">
                    <a:lumMod val="75000"/>
                    <a:lumOff val="25000"/>
                  </a:srgbClr>
                </a:solidFill>
              </a:rPr>
              <a:t>random</a:t>
            </a:r>
            <a:endParaRPr kumimoji="1" lang="en-US" altLang="zh-CN" dirty="0">
              <a:solidFill>
                <a:srgbClr val="000000">
                  <a:lumMod val="75000"/>
                  <a:lumOff val="25000"/>
                </a:srgbClr>
              </a:solidFill>
            </a:endParaRPr>
          </a:p>
          <a:p>
            <a:pPr lvl="1"/>
            <a:r>
              <a:rPr kumimoji="1" lang="en-US" altLang="zh-CN" dirty="0">
                <a:solidFill>
                  <a:srgbClr val="000000">
                    <a:lumMod val="75000"/>
                    <a:lumOff val="25000"/>
                  </a:srgbClr>
                </a:solidFill>
              </a:rPr>
              <a:t>hashing</a:t>
            </a:r>
            <a:endParaRPr kumimoji="1" lang="en-US" altLang="zh-CN" dirty="0">
              <a:solidFill>
                <a:srgbClr val="000000">
                  <a:lumMod val="75000"/>
                  <a:lumOff val="25000"/>
                </a:srgbClr>
              </a:solidFill>
            </a:endParaRPr>
          </a:p>
          <a:p>
            <a:pPr lvl="1"/>
            <a:r>
              <a:rPr kumimoji="1" lang="en-US" altLang="zh-CN" dirty="0">
                <a:solidFill>
                  <a:srgbClr val="000000">
                    <a:lumMod val="75000"/>
                    <a:lumOff val="25000"/>
                  </a:srgbClr>
                </a:solidFill>
              </a:rPr>
              <a:t>…</a:t>
            </a:r>
            <a:endParaRPr kumimoji="1" lang="en-US" altLang="zh-CN" dirty="0">
              <a:solidFill>
                <a:srgbClr val="000000">
                  <a:lumMod val="75000"/>
                  <a:lumOff val="25000"/>
                </a:srgbClr>
              </a:solidFill>
            </a:endParaRPr>
          </a:p>
          <a:p>
            <a:pPr marL="857250" lvl="2" indent="0">
              <a:buNone/>
            </a:pPr>
            <a:endParaRPr kumimoji="1" lang="en-US" altLang="zh-CN" b="1" dirty="0"/>
          </a:p>
          <a:p>
            <a:pPr lvl="1"/>
            <a:endParaRPr kumimoji="1" lang="en-US" altLang="zh-CN" dirty="0">
              <a:solidFill>
                <a:srgbClr val="000000">
                  <a:lumMod val="75000"/>
                  <a:lumOff val="25000"/>
                </a:srgbClr>
              </a:solidFill>
            </a:endParaRPr>
          </a:p>
          <a:p>
            <a:pPr lvl="1"/>
            <a:endParaRPr kumimoji="1" lang="en-US" altLang="zh-CN" dirty="0">
              <a:solidFill>
                <a:srgbClr val="000000">
                  <a:lumMod val="75000"/>
                  <a:lumOff val="25000"/>
                </a:srgbClr>
              </a:solidFill>
            </a:endParaRPr>
          </a:p>
          <a:p>
            <a:pPr marL="74295" lvl="1" indent="0">
              <a:buNone/>
            </a:pPr>
            <a:endParaRPr kumimoji="1" lang="en-US" altLang="zh-CN" b="1"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8" name="组合 7"/>
          <p:cNvGrpSpPr/>
          <p:nvPr/>
        </p:nvGrpSpPr>
        <p:grpSpPr>
          <a:xfrm>
            <a:off x="6156176" y="1344459"/>
            <a:ext cx="1548280" cy="638043"/>
            <a:chOff x="6020855" y="1361203"/>
            <a:chExt cx="1548280" cy="638043"/>
          </a:xfrm>
        </p:grpSpPr>
        <p:sp>
          <p:nvSpPr>
            <p:cNvPr id="9" name="云形 8"/>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11" name="直线箭头连接符 10"/>
          <p:cNvCxnSpPr/>
          <p:nvPr/>
        </p:nvCxnSpPr>
        <p:spPr>
          <a:xfrm>
            <a:off x="637220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6588224"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6804248"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7020272"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a:off x="7236296"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745232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5440160" y="3568896"/>
            <a:ext cx="3160223" cy="1541190"/>
            <a:chOff x="5366196" y="1366898"/>
            <a:chExt cx="3160223" cy="1541190"/>
          </a:xfrm>
        </p:grpSpPr>
        <p:grpSp>
          <p:nvGrpSpPr>
            <p:cNvPr id="18" name="组合 17"/>
            <p:cNvGrpSpPr/>
            <p:nvPr/>
          </p:nvGrpSpPr>
          <p:grpSpPr>
            <a:xfrm>
              <a:off x="5366196" y="1366898"/>
              <a:ext cx="2821501" cy="1251446"/>
              <a:chOff x="5477445" y="1859472"/>
              <a:chExt cx="2821501" cy="1251446"/>
            </a:xfrm>
          </p:grpSpPr>
          <p:grpSp>
            <p:nvGrpSpPr>
              <p:cNvPr id="22" name="组合 21"/>
              <p:cNvGrpSpPr/>
              <p:nvPr/>
            </p:nvGrpSpPr>
            <p:grpSpPr>
              <a:xfrm>
                <a:off x="5477445" y="1859472"/>
                <a:ext cx="2662054" cy="1110198"/>
                <a:chOff x="5477445" y="1859472"/>
                <a:chExt cx="2662054" cy="1110198"/>
              </a:xfrm>
            </p:grpSpPr>
            <p:sp>
              <p:nvSpPr>
                <p:cNvPr id="27" name="矩形 26"/>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9" name="圆角矩形 28"/>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nvGrpSpPr>
              <p:cNvPr id="23" name="组合 22"/>
              <p:cNvGrpSpPr/>
              <p:nvPr/>
            </p:nvGrpSpPr>
            <p:grpSpPr>
              <a:xfrm>
                <a:off x="5636892" y="2000720"/>
                <a:ext cx="2662054" cy="1110198"/>
                <a:chOff x="5477445" y="1859472"/>
                <a:chExt cx="2662054" cy="1110198"/>
              </a:xfrm>
            </p:grpSpPr>
            <p:sp>
              <p:nvSpPr>
                <p:cNvPr id="24" name="矩形 23"/>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6" name="圆角矩形 25"/>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sp>
          <p:nvSpPr>
            <p:cNvPr id="19" name="矩形 18"/>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1" name="圆角矩形 20"/>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sp>
        <p:nvSpPr>
          <p:cNvPr id="30" name="矩形 29"/>
          <p:cNvSpPr/>
          <p:nvPr/>
        </p:nvSpPr>
        <p:spPr>
          <a:xfrm>
            <a:off x="5276163" y="2641476"/>
            <a:ext cx="3308303" cy="528249"/>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 name="组合 34"/>
          <p:cNvGrpSpPr/>
          <p:nvPr/>
        </p:nvGrpSpPr>
        <p:grpSpPr>
          <a:xfrm>
            <a:off x="5414654" y="2696363"/>
            <a:ext cx="690955" cy="180000"/>
            <a:chOff x="4884739" y="2696400"/>
            <a:chExt cx="690955" cy="180000"/>
          </a:xfrm>
        </p:grpSpPr>
        <p:sp>
          <p:nvSpPr>
            <p:cNvPr id="31" name="矩形 30"/>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6" name="组合 35"/>
          <p:cNvGrpSpPr/>
          <p:nvPr/>
        </p:nvGrpSpPr>
        <p:grpSpPr>
          <a:xfrm>
            <a:off x="5410133" y="2927113"/>
            <a:ext cx="690955" cy="180000"/>
            <a:chOff x="4884739" y="2696400"/>
            <a:chExt cx="690955" cy="180000"/>
          </a:xfrm>
        </p:grpSpPr>
        <p:sp>
          <p:nvSpPr>
            <p:cNvPr id="37" name="矩形 36"/>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矩形 39"/>
          <p:cNvSpPr/>
          <p:nvPr/>
        </p:nvSpPr>
        <p:spPr>
          <a:xfrm>
            <a:off x="6178335" y="2696363"/>
            <a:ext cx="1646605" cy="369332"/>
          </a:xfrm>
          <a:prstGeom prst="rect">
            <a:avLst/>
          </a:prstGeom>
          <a:solidFill>
            <a:schemeClr val="bg1"/>
          </a:solidFill>
        </p:spPr>
        <p:txBody>
          <a:bodyPr wrap="none">
            <a:spAutoFit/>
          </a:bodyPr>
          <a:lstStyle/>
          <a:p>
            <a:r>
              <a:rPr kumimoji="1" lang="en-US" altLang="zh-CN" dirty="0">
                <a:solidFill>
                  <a:srgbClr val="000000"/>
                </a:solidFill>
              </a:rPr>
              <a:t>Load balancer</a:t>
            </a:r>
            <a:endParaRPr lang="zh-CN" altLang="en-US" dirty="0"/>
          </a:p>
        </p:txBody>
      </p:sp>
      <p:grpSp>
        <p:nvGrpSpPr>
          <p:cNvPr id="41" name="组合 40"/>
          <p:cNvGrpSpPr/>
          <p:nvPr/>
        </p:nvGrpSpPr>
        <p:grpSpPr>
          <a:xfrm>
            <a:off x="7812358" y="2913533"/>
            <a:ext cx="690955" cy="180000"/>
            <a:chOff x="4884739" y="2696400"/>
            <a:chExt cx="690955" cy="180000"/>
          </a:xfrm>
        </p:grpSpPr>
        <p:sp>
          <p:nvSpPr>
            <p:cNvPr id="42" name="矩形 41"/>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p:cNvGrpSpPr/>
          <p:nvPr/>
        </p:nvGrpSpPr>
        <p:grpSpPr>
          <a:xfrm>
            <a:off x="7812358" y="2700902"/>
            <a:ext cx="690955" cy="180000"/>
            <a:chOff x="4884739" y="2696400"/>
            <a:chExt cx="690955" cy="180000"/>
          </a:xfrm>
        </p:grpSpPr>
        <p:sp>
          <p:nvSpPr>
            <p:cNvPr id="46" name="矩形 45"/>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任意形状 48"/>
          <p:cNvSpPr/>
          <p:nvPr/>
        </p:nvSpPr>
        <p:spPr>
          <a:xfrm>
            <a:off x="5050440" y="3019926"/>
            <a:ext cx="1205981" cy="2197848"/>
          </a:xfrm>
          <a:custGeom>
            <a:avLst/>
            <a:gdLst>
              <a:gd name="connsiteX0" fmla="*/ 447992 w 1205981"/>
              <a:gd name="connsiteY0" fmla="*/ 0 h 2197848"/>
              <a:gd name="connsiteX1" fmla="*/ 447992 w 1205981"/>
              <a:gd name="connsiteY1" fmla="*/ 445169 h 2197848"/>
              <a:gd name="connsiteX2" fmla="*/ 75013 w 1205981"/>
              <a:gd name="connsiteY2" fmla="*/ 878306 h 2197848"/>
              <a:gd name="connsiteX3" fmla="*/ 111107 w 1205981"/>
              <a:gd name="connsiteY3" fmla="*/ 2117558 h 2197848"/>
              <a:gd name="connsiteX4" fmla="*/ 1205981 w 1205981"/>
              <a:gd name="connsiteY4" fmla="*/ 1973179 h 219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81" h="2197848">
                <a:moveTo>
                  <a:pt x="447992" y="0"/>
                </a:moveTo>
                <a:cubicBezTo>
                  <a:pt x="479073" y="149392"/>
                  <a:pt x="510155" y="298785"/>
                  <a:pt x="447992" y="445169"/>
                </a:cubicBezTo>
                <a:cubicBezTo>
                  <a:pt x="385829" y="591553"/>
                  <a:pt x="131160" y="599575"/>
                  <a:pt x="75013" y="878306"/>
                </a:cubicBezTo>
                <a:cubicBezTo>
                  <a:pt x="18865" y="1157038"/>
                  <a:pt x="-77388" y="1935079"/>
                  <a:pt x="111107" y="2117558"/>
                </a:cubicBezTo>
                <a:cubicBezTo>
                  <a:pt x="299602" y="2300037"/>
                  <a:pt x="752791" y="2136608"/>
                  <a:pt x="1205981" y="197317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任意形状 49"/>
          <p:cNvSpPr/>
          <p:nvPr/>
        </p:nvSpPr>
        <p:spPr>
          <a:xfrm>
            <a:off x="7628021" y="3056021"/>
            <a:ext cx="316543" cy="854242"/>
          </a:xfrm>
          <a:custGeom>
            <a:avLst/>
            <a:gdLst>
              <a:gd name="connsiteX0" fmla="*/ 288758 w 316543"/>
              <a:gd name="connsiteY0" fmla="*/ 0 h 854242"/>
              <a:gd name="connsiteX1" fmla="*/ 288758 w 316543"/>
              <a:gd name="connsiteY1" fmla="*/ 336884 h 854242"/>
              <a:gd name="connsiteX2" fmla="*/ 0 w 316543"/>
              <a:gd name="connsiteY2" fmla="*/ 854242 h 854242"/>
            </a:gdLst>
            <a:ahLst/>
            <a:cxnLst>
              <a:cxn ang="0">
                <a:pos x="connsiteX0" y="connsiteY0"/>
              </a:cxn>
              <a:cxn ang="0">
                <a:pos x="connsiteX1" y="connsiteY1"/>
              </a:cxn>
              <a:cxn ang="0">
                <a:pos x="connsiteX2" y="connsiteY2"/>
              </a:cxn>
            </a:cxnLst>
            <a:rect l="l" t="t" r="r" b="b"/>
            <a:pathLst>
              <a:path w="316543" h="854242">
                <a:moveTo>
                  <a:pt x="288758" y="0"/>
                </a:moveTo>
                <a:cubicBezTo>
                  <a:pt x="312821" y="97255"/>
                  <a:pt x="336884" y="194510"/>
                  <a:pt x="288758" y="336884"/>
                </a:cubicBezTo>
                <a:cubicBezTo>
                  <a:pt x="240632" y="479258"/>
                  <a:pt x="120316" y="666750"/>
                  <a:pt x="0" y="854242"/>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任意形状 50"/>
          <p:cNvSpPr/>
          <p:nvPr/>
        </p:nvSpPr>
        <p:spPr>
          <a:xfrm>
            <a:off x="8265695" y="2803358"/>
            <a:ext cx="737603" cy="2093495"/>
          </a:xfrm>
          <a:custGeom>
            <a:avLst/>
            <a:gdLst>
              <a:gd name="connsiteX0" fmla="*/ 156410 w 737603"/>
              <a:gd name="connsiteY0" fmla="*/ 0 h 2093495"/>
              <a:gd name="connsiteX1" fmla="*/ 721894 w 737603"/>
              <a:gd name="connsiteY1" fmla="*/ 577516 h 2093495"/>
              <a:gd name="connsiteX2" fmla="*/ 529389 w 737603"/>
              <a:gd name="connsiteY2" fmla="*/ 1708484 h 2093495"/>
              <a:gd name="connsiteX3" fmla="*/ 0 w 737603"/>
              <a:gd name="connsiteY3" fmla="*/ 2093495 h 2093495"/>
            </a:gdLst>
            <a:ahLst/>
            <a:cxnLst>
              <a:cxn ang="0">
                <a:pos x="connsiteX0" y="connsiteY0"/>
              </a:cxn>
              <a:cxn ang="0">
                <a:pos x="connsiteX1" y="connsiteY1"/>
              </a:cxn>
              <a:cxn ang="0">
                <a:pos x="connsiteX2" y="connsiteY2"/>
              </a:cxn>
              <a:cxn ang="0">
                <a:pos x="connsiteX3" y="connsiteY3"/>
              </a:cxn>
            </a:cxnLst>
            <a:rect l="l" t="t" r="r" b="b"/>
            <a:pathLst>
              <a:path w="737603" h="2093495">
                <a:moveTo>
                  <a:pt x="156410" y="0"/>
                </a:moveTo>
                <a:cubicBezTo>
                  <a:pt x="408070" y="146384"/>
                  <a:pt x="659731" y="292769"/>
                  <a:pt x="721894" y="577516"/>
                </a:cubicBezTo>
                <a:cubicBezTo>
                  <a:pt x="784057" y="862263"/>
                  <a:pt x="649705" y="1455821"/>
                  <a:pt x="529389" y="1708484"/>
                </a:cubicBezTo>
                <a:cubicBezTo>
                  <a:pt x="409073" y="1961147"/>
                  <a:pt x="204536" y="2027321"/>
                  <a:pt x="0" y="209349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alphaModFix amt="27000"/>
          </a:blip>
          <a:stretch>
            <a:fillRect/>
          </a:stretch>
        </p:blipFill>
        <p:spPr>
          <a:xfrm>
            <a:off x="4904432" y="3454205"/>
            <a:ext cx="3556000" cy="2159000"/>
          </a:xfrm>
          <a:prstGeom prst="rect">
            <a:avLst/>
          </a:prstGeom>
        </p:spPr>
      </p:pic>
      <p:sp>
        <p:nvSpPr>
          <p:cNvPr id="2" name="标题 1"/>
          <p:cNvSpPr>
            <a:spLocks noGrp="1"/>
          </p:cNvSpPr>
          <p:nvPr>
            <p:ph type="title"/>
          </p:nvPr>
        </p:nvSpPr>
        <p:spPr/>
        <p:txBody>
          <a:bodyPr/>
          <a:lstStyle/>
          <a:p>
            <a:r>
              <a:rPr kumimoji="1" lang="en-US" altLang="zh-CN" dirty="0"/>
              <a:t>Step #4 for scalability: </a:t>
            </a:r>
            <a:r>
              <a:rPr kumimoji="1" lang="en-US" altLang="zh-CN" b="0" dirty="0"/>
              <a:t>scaling database</a:t>
            </a:r>
            <a:endParaRPr kumimoji="1" lang="zh-CN" altLang="en-US" dirty="0"/>
          </a:p>
        </p:txBody>
      </p:sp>
      <p:sp>
        <p:nvSpPr>
          <p:cNvPr id="3" name="内容占位符 2"/>
          <p:cNvSpPr>
            <a:spLocks noGrp="1"/>
          </p:cNvSpPr>
          <p:nvPr>
            <p:ph idx="1"/>
          </p:nvPr>
        </p:nvSpPr>
        <p:spPr>
          <a:xfrm>
            <a:off x="457200" y="1129307"/>
            <a:ext cx="4480005" cy="4483897"/>
          </a:xfrm>
        </p:spPr>
        <p:txBody>
          <a:bodyPr>
            <a:normAutofit/>
          </a:bodyPr>
          <a:lstStyle/>
          <a:p>
            <a:r>
              <a:rPr kumimoji="1" lang="en-US" altLang="zh-CN" dirty="0"/>
              <a:t>#1. Separate the database for read/write(</a:t>
            </a:r>
            <a:r>
              <a:rPr kumimoji="1" lang="zh-CN" altLang="en-US" dirty="0"/>
              <a:t>读写分离</a:t>
            </a:r>
            <a:r>
              <a:rPr kumimoji="1" lang="en-US" altLang="zh-CN" dirty="0"/>
              <a:t>)</a:t>
            </a:r>
            <a:endParaRPr kumimoji="1" lang="en-US" altLang="zh-CN" dirty="0"/>
          </a:p>
          <a:p>
            <a:pPr lvl="1"/>
            <a:r>
              <a:rPr kumimoji="1" lang="en-US" altLang="zh-CN" dirty="0"/>
              <a:t>E.g., use </a:t>
            </a:r>
            <a:r>
              <a:rPr kumimoji="1" lang="en-US" altLang="zh-CN" dirty="0">
                <a:solidFill>
                  <a:srgbClr val="FF0000"/>
                </a:solidFill>
              </a:rPr>
              <a:t>primary-backup</a:t>
            </a:r>
            <a:r>
              <a:rPr kumimoji="1" lang="en-US" altLang="zh-CN" dirty="0"/>
              <a:t> replication</a:t>
            </a:r>
            <a:endParaRPr kumimoji="1" lang="en-US" altLang="zh-CN" dirty="0"/>
          </a:p>
          <a:p>
            <a:pPr lvl="1"/>
            <a:r>
              <a:rPr kumimoji="1" lang="en-US" altLang="zh-CN" dirty="0"/>
              <a:t>The</a:t>
            </a:r>
            <a:r>
              <a:rPr kumimoji="1" lang="zh-CN" altLang="en-US" dirty="0"/>
              <a:t> </a:t>
            </a:r>
            <a:r>
              <a:rPr kumimoji="1" lang="en-US" altLang="zh-CN" dirty="0"/>
              <a:t>primary servers the writes and backup only serves reads</a:t>
            </a:r>
            <a:endParaRPr kumimoji="1" lang="en-US" altLang="zh-CN" dirty="0"/>
          </a:p>
          <a:p>
            <a:r>
              <a:rPr kumimoji="1" lang="en-US" altLang="zh-CN" dirty="0"/>
              <a:t>#2. Separate a single table on multiple databases(</a:t>
            </a:r>
            <a:r>
              <a:rPr kumimoji="1" lang="zh-CN" altLang="en-US" dirty="0"/>
              <a:t>分页分表</a:t>
            </a:r>
            <a:r>
              <a:rPr kumimoji="1" lang="en-US" altLang="zh-CN" dirty="0"/>
              <a:t>-&gt;</a:t>
            </a:r>
            <a:r>
              <a:rPr kumimoji="1" lang="zh-CN" altLang="en-US" dirty="0"/>
              <a:t>不利于数据一致性</a:t>
            </a:r>
            <a:r>
              <a:rPr kumimoji="1" lang="en-US" altLang="zh-CN" dirty="0"/>
              <a:t>)</a:t>
            </a:r>
            <a:endParaRPr kumimoji="1" lang="en-US" altLang="zh-CN" dirty="0"/>
          </a:p>
          <a:p>
            <a:pPr lvl="1"/>
            <a:r>
              <a:rPr kumimoji="1" lang="en-US" altLang="zh-CN" dirty="0"/>
              <a:t>E.g., a bank has reported that a single table has </a:t>
            </a:r>
            <a:r>
              <a:rPr kumimoji="1" lang="en-US" altLang="zh-CN" b="1" dirty="0"/>
              <a:t>100,000,000 rows</a:t>
            </a:r>
            <a:endParaRPr kumimoji="1" lang="en-US" altLang="zh-CN" b="1" dirty="0"/>
          </a:p>
          <a:p>
            <a:pPr lvl="1"/>
            <a:r>
              <a:rPr kumimoji="1" lang="en-US" altLang="zh-CN" b="0" dirty="0"/>
              <a:t>However, split a table on multiple machines</a:t>
            </a:r>
            <a:r>
              <a:rPr kumimoji="1" lang="zh-CN" altLang="en-US" b="0" dirty="0"/>
              <a:t> </a:t>
            </a:r>
            <a:r>
              <a:rPr kumimoji="1" lang="en-US" altLang="zh-CN" b="0" dirty="0"/>
              <a:t>makes</a:t>
            </a:r>
            <a:r>
              <a:rPr kumimoji="1" lang="en-US" altLang="zh-CN" b="1" dirty="0"/>
              <a:t> consistency management</a:t>
            </a:r>
            <a:r>
              <a:rPr kumimoji="1" lang="zh-CN" altLang="en-US" dirty="0"/>
              <a:t> </a:t>
            </a:r>
            <a:r>
              <a:rPr kumimoji="1" lang="en-US" altLang="zh-CN" dirty="0"/>
              <a:t>more</a:t>
            </a:r>
            <a:r>
              <a:rPr kumimoji="1" lang="zh-CN" altLang="en-US" dirty="0"/>
              <a:t> </a:t>
            </a:r>
            <a:r>
              <a:rPr kumimoji="1" lang="en-US" altLang="zh-CN" dirty="0"/>
              <a:t>complex</a:t>
            </a:r>
            <a:endParaRPr kumimoji="1" lang="en-US" altLang="zh-CN" dirty="0"/>
          </a:p>
          <a:p>
            <a:endParaRPr kumimoji="1" lang="en-US" altLang="zh-CN"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13" name="任意形状 12"/>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p:cNvGrpSpPr/>
          <p:nvPr/>
        </p:nvGrpSpPr>
        <p:grpSpPr>
          <a:xfrm>
            <a:off x="6700431" y="4337538"/>
            <a:ext cx="1598515" cy="1234856"/>
            <a:chOff x="6703930" y="4081635"/>
            <a:chExt cx="1598515" cy="1234856"/>
          </a:xfrm>
        </p:grpSpPr>
        <p:sp>
          <p:nvSpPr>
            <p:cNvPr id="18" name="矩形 17"/>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20" name="组合 19"/>
            <p:cNvGrpSpPr/>
            <p:nvPr/>
          </p:nvGrpSpPr>
          <p:grpSpPr>
            <a:xfrm>
              <a:off x="6890008" y="4529037"/>
              <a:ext cx="1224000" cy="658193"/>
              <a:chOff x="6595392" y="3954307"/>
              <a:chExt cx="925016" cy="658193"/>
            </a:xfrm>
          </p:grpSpPr>
          <p:sp>
            <p:nvSpPr>
              <p:cNvPr id="21" name="磁盘 20"/>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22" name="矩形 21"/>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grpSp>
      <p:grpSp>
        <p:nvGrpSpPr>
          <p:cNvPr id="28" name="组合 27"/>
          <p:cNvGrpSpPr/>
          <p:nvPr/>
        </p:nvGrpSpPr>
        <p:grpSpPr>
          <a:xfrm>
            <a:off x="5171431" y="1259886"/>
            <a:ext cx="3160223" cy="1541190"/>
            <a:chOff x="5366196" y="1366898"/>
            <a:chExt cx="3160223" cy="1541190"/>
          </a:xfrm>
        </p:grpSpPr>
        <p:grpSp>
          <p:nvGrpSpPr>
            <p:cNvPr id="29" name="组合 28"/>
            <p:cNvGrpSpPr/>
            <p:nvPr/>
          </p:nvGrpSpPr>
          <p:grpSpPr>
            <a:xfrm>
              <a:off x="5366196" y="1366898"/>
              <a:ext cx="2821501" cy="1251446"/>
              <a:chOff x="5477445" y="1859472"/>
              <a:chExt cx="2821501" cy="1251446"/>
            </a:xfrm>
          </p:grpSpPr>
          <p:grpSp>
            <p:nvGrpSpPr>
              <p:cNvPr id="33" name="组合 32"/>
              <p:cNvGrpSpPr/>
              <p:nvPr/>
            </p:nvGrpSpPr>
            <p:grpSpPr>
              <a:xfrm>
                <a:off x="5477445" y="1859472"/>
                <a:ext cx="2662054" cy="1110198"/>
                <a:chOff x="5477445" y="1859472"/>
                <a:chExt cx="2662054" cy="1110198"/>
              </a:xfrm>
            </p:grpSpPr>
            <p:sp>
              <p:nvSpPr>
                <p:cNvPr id="38" name="矩形 37"/>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0" name="圆角矩形 39"/>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nvGrpSpPr>
              <p:cNvPr id="34" name="组合 33"/>
              <p:cNvGrpSpPr/>
              <p:nvPr/>
            </p:nvGrpSpPr>
            <p:grpSpPr>
              <a:xfrm>
                <a:off x="5636892" y="2000720"/>
                <a:ext cx="2662054" cy="1110198"/>
                <a:chOff x="5477445" y="1859472"/>
                <a:chExt cx="2662054" cy="1110198"/>
              </a:xfrm>
            </p:grpSpPr>
            <p:sp>
              <p:nvSpPr>
                <p:cNvPr id="35" name="矩形 34"/>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7" name="圆角矩形 36"/>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sp>
          <p:nvSpPr>
            <p:cNvPr id="30" name="矩形 29"/>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2" name="圆角矩形 31"/>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grpSp>
      <p:grpSp>
        <p:nvGrpSpPr>
          <p:cNvPr id="45" name="组合 44"/>
          <p:cNvGrpSpPr/>
          <p:nvPr/>
        </p:nvGrpSpPr>
        <p:grpSpPr>
          <a:xfrm>
            <a:off x="4849834" y="4358948"/>
            <a:ext cx="1598515" cy="1234856"/>
            <a:chOff x="6703930" y="4081635"/>
            <a:chExt cx="1598515" cy="1234856"/>
          </a:xfrm>
        </p:grpSpPr>
        <p:sp>
          <p:nvSpPr>
            <p:cNvPr id="46" name="矩形 45"/>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8" name="组合 47"/>
            <p:cNvGrpSpPr/>
            <p:nvPr/>
          </p:nvGrpSpPr>
          <p:grpSpPr>
            <a:xfrm>
              <a:off x="6890008" y="4529037"/>
              <a:ext cx="1224000" cy="658193"/>
              <a:chOff x="6595392" y="3954307"/>
              <a:chExt cx="925016" cy="658193"/>
            </a:xfrm>
          </p:grpSpPr>
          <p:sp>
            <p:nvSpPr>
              <p:cNvPr id="49" name="磁盘 48"/>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50" name="矩形 49"/>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grpSp>
      <p:sp>
        <p:nvSpPr>
          <p:cNvPr id="51" name="任意形状 50"/>
          <p:cNvSpPr/>
          <p:nvPr/>
        </p:nvSpPr>
        <p:spPr>
          <a:xfrm>
            <a:off x="5913120" y="2753360"/>
            <a:ext cx="593531" cy="1696720"/>
          </a:xfrm>
          <a:custGeom>
            <a:avLst/>
            <a:gdLst>
              <a:gd name="connsiteX0" fmla="*/ 436880 w 593531"/>
              <a:gd name="connsiteY0" fmla="*/ 0 h 1696720"/>
              <a:gd name="connsiteX1" fmla="*/ 568960 w 593531"/>
              <a:gd name="connsiteY1" fmla="*/ 914400 h 1696720"/>
              <a:gd name="connsiteX2" fmla="*/ 0 w 593531"/>
              <a:gd name="connsiteY2" fmla="*/ 1696720 h 1696720"/>
            </a:gdLst>
            <a:ahLst/>
            <a:cxnLst>
              <a:cxn ang="0">
                <a:pos x="connsiteX0" y="connsiteY0"/>
              </a:cxn>
              <a:cxn ang="0">
                <a:pos x="connsiteX1" y="connsiteY1"/>
              </a:cxn>
              <a:cxn ang="0">
                <a:pos x="connsiteX2" y="connsiteY2"/>
              </a:cxn>
            </a:cxnLst>
            <a:rect l="l" t="t" r="r" b="b"/>
            <a:pathLst>
              <a:path w="593531" h="1696720">
                <a:moveTo>
                  <a:pt x="436880" y="0"/>
                </a:moveTo>
                <a:cubicBezTo>
                  <a:pt x="539326" y="315806"/>
                  <a:pt x="641773" y="631613"/>
                  <a:pt x="568960" y="914400"/>
                </a:cubicBezTo>
                <a:cubicBezTo>
                  <a:pt x="496147" y="1197187"/>
                  <a:pt x="248073" y="1446953"/>
                  <a:pt x="0" y="1696720"/>
                </a:cubicBezTo>
              </a:path>
            </a:pathLst>
          </a:cu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任意形状 51"/>
          <p:cNvSpPr/>
          <p:nvPr/>
        </p:nvSpPr>
        <p:spPr>
          <a:xfrm>
            <a:off x="6833527" y="2783840"/>
            <a:ext cx="258153" cy="1595120"/>
          </a:xfrm>
          <a:custGeom>
            <a:avLst/>
            <a:gdLst>
              <a:gd name="connsiteX0" fmla="*/ 4153 w 258153"/>
              <a:gd name="connsiteY0" fmla="*/ 0 h 1595120"/>
              <a:gd name="connsiteX1" fmla="*/ 34633 w 258153"/>
              <a:gd name="connsiteY1" fmla="*/ 1016000 h 1595120"/>
              <a:gd name="connsiteX2" fmla="*/ 258153 w 258153"/>
              <a:gd name="connsiteY2" fmla="*/ 1595120 h 1595120"/>
            </a:gdLst>
            <a:ahLst/>
            <a:cxnLst>
              <a:cxn ang="0">
                <a:pos x="connsiteX0" y="connsiteY0"/>
              </a:cxn>
              <a:cxn ang="0">
                <a:pos x="connsiteX1" y="connsiteY1"/>
              </a:cxn>
              <a:cxn ang="0">
                <a:pos x="connsiteX2" y="connsiteY2"/>
              </a:cxn>
            </a:cxnLst>
            <a:rect l="l" t="t" r="r" b="b"/>
            <a:pathLst>
              <a:path w="258153" h="1595120">
                <a:moveTo>
                  <a:pt x="4153" y="0"/>
                </a:moveTo>
                <a:cubicBezTo>
                  <a:pt x="-1774" y="375073"/>
                  <a:pt x="-7700" y="750147"/>
                  <a:pt x="34633" y="1016000"/>
                </a:cubicBezTo>
                <a:cubicBezTo>
                  <a:pt x="76966" y="1281853"/>
                  <a:pt x="167559" y="1438486"/>
                  <a:pt x="258153" y="1595120"/>
                </a:cubicBezTo>
              </a:path>
            </a:pathLst>
          </a:custGeom>
          <a:noFill/>
          <a:ln w="38100">
            <a:solidFill>
              <a:srgbClr val="0432FF"/>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p:cNvGrpSpPr/>
          <p:nvPr/>
        </p:nvGrpSpPr>
        <p:grpSpPr>
          <a:xfrm>
            <a:off x="5636320" y="2920218"/>
            <a:ext cx="2261093" cy="379093"/>
            <a:chOff x="6020854" y="1548730"/>
            <a:chExt cx="2261093" cy="450518"/>
          </a:xfrm>
        </p:grpSpPr>
        <p:sp>
          <p:nvSpPr>
            <p:cNvPr id="42" name="云形 41"/>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sp>
        <p:nvSpPr>
          <p:cNvPr id="53" name="矩形 52"/>
          <p:cNvSpPr/>
          <p:nvPr/>
        </p:nvSpPr>
        <p:spPr>
          <a:xfrm>
            <a:off x="5912982" y="3693258"/>
            <a:ext cx="748923" cy="369332"/>
          </a:xfrm>
          <a:prstGeom prst="rect">
            <a:avLst/>
          </a:prstGeom>
          <a:solidFill>
            <a:srgbClr val="FFFFFF"/>
          </a:solidFill>
        </p:spPr>
        <p:txBody>
          <a:bodyPr wrap="none">
            <a:spAutoFit/>
          </a:bodyPr>
          <a:lstStyle/>
          <a:p>
            <a:r>
              <a:rPr kumimoji="1" lang="en-US" altLang="zh-CN" b="1" dirty="0">
                <a:solidFill>
                  <a:srgbClr val="C00000"/>
                </a:solidFill>
              </a:rPr>
              <a:t>Read</a:t>
            </a:r>
            <a:endParaRPr lang="zh-CN" altLang="en-US" dirty="0">
              <a:solidFill>
                <a:srgbClr val="C00000"/>
              </a:solidFill>
            </a:endParaRPr>
          </a:p>
        </p:txBody>
      </p:sp>
      <p:sp>
        <p:nvSpPr>
          <p:cNvPr id="54" name="矩形 53"/>
          <p:cNvSpPr/>
          <p:nvPr/>
        </p:nvSpPr>
        <p:spPr>
          <a:xfrm>
            <a:off x="6574469" y="3338046"/>
            <a:ext cx="757580" cy="369332"/>
          </a:xfrm>
          <a:prstGeom prst="rect">
            <a:avLst/>
          </a:prstGeom>
          <a:solidFill>
            <a:srgbClr val="FFFFFF"/>
          </a:solidFill>
        </p:spPr>
        <p:txBody>
          <a:bodyPr wrap="none">
            <a:spAutoFit/>
          </a:bodyPr>
          <a:lstStyle/>
          <a:p>
            <a:r>
              <a:rPr kumimoji="1" lang="en-US" altLang="zh-CN" b="1" dirty="0">
                <a:solidFill>
                  <a:srgbClr val="0432FF"/>
                </a:solidFill>
              </a:rPr>
              <a:t>Write</a:t>
            </a:r>
            <a:endParaRPr lang="zh-CN" altLang="en-US" dirty="0">
              <a:solidFill>
                <a:srgbClr val="0432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 #5 for scalability: </a:t>
            </a:r>
            <a:r>
              <a:rPr kumimoji="1" lang="en-US" altLang="zh-CN" b="0" dirty="0"/>
              <a:t>using distributed file system </a:t>
            </a:r>
            <a:endParaRPr kumimoji="1" lang="zh-CN" altLang="en-US" dirty="0"/>
          </a:p>
        </p:txBody>
      </p:sp>
      <p:sp>
        <p:nvSpPr>
          <p:cNvPr id="3" name="内容占位符 2"/>
          <p:cNvSpPr>
            <a:spLocks noGrp="1"/>
          </p:cNvSpPr>
          <p:nvPr>
            <p:ph idx="1"/>
          </p:nvPr>
        </p:nvSpPr>
        <p:spPr>
          <a:xfrm>
            <a:off x="457200" y="1129308"/>
            <a:ext cx="4690864" cy="4824536"/>
          </a:xfrm>
        </p:spPr>
        <p:txBody>
          <a:bodyPr/>
          <a:lstStyle/>
          <a:p>
            <a:r>
              <a:rPr kumimoji="1" lang="en-US" altLang="zh-CN" b="0" dirty="0"/>
              <a:t>Using multiple database in principle </a:t>
            </a:r>
            <a:r>
              <a:rPr kumimoji="1" lang="en-US" altLang="zh-CN" dirty="0"/>
              <a:t>makes the database distributed </a:t>
            </a:r>
            <a:endParaRPr kumimoji="1" lang="en-US" altLang="zh-CN" dirty="0"/>
          </a:p>
          <a:p>
            <a:r>
              <a:rPr kumimoji="1" lang="en-US" altLang="zh-CN" b="0" dirty="0"/>
              <a:t>We can use a</a:t>
            </a:r>
            <a:r>
              <a:rPr kumimoji="1" lang="zh-CN" altLang="en-US" b="0" dirty="0"/>
              <a:t> </a:t>
            </a:r>
            <a:r>
              <a:rPr kumimoji="1" lang="en-US" altLang="zh-CN" b="0" dirty="0"/>
              <a:t>similar approach to</a:t>
            </a:r>
            <a:r>
              <a:rPr kumimoji="1" lang="en-US" altLang="zh-CN" dirty="0"/>
              <a:t> make the file system distributed !</a:t>
            </a:r>
            <a:endParaRPr kumimoji="1" lang="en-US" altLang="zh-CN" dirty="0"/>
          </a:p>
          <a:p>
            <a:pPr lvl="1"/>
            <a:endParaRPr kumimoji="1" lang="en-US" altLang="zh-CN" dirty="0"/>
          </a:p>
          <a:p>
            <a:r>
              <a:rPr kumimoji="1" lang="en-US" altLang="zh-CN" dirty="0"/>
              <a:t>Well-known distributed file system</a:t>
            </a:r>
            <a:endParaRPr kumimoji="1" lang="en-US" altLang="zh-CN" dirty="0"/>
          </a:p>
          <a:p>
            <a:pPr lvl="1"/>
            <a:r>
              <a:rPr kumimoji="1" lang="en-US" altLang="zh-CN" dirty="0"/>
              <a:t>NFS (Network file system) </a:t>
            </a:r>
            <a:endParaRPr kumimoji="1" lang="en-US" altLang="zh-CN" dirty="0"/>
          </a:p>
          <a:p>
            <a:pPr lvl="1"/>
            <a:r>
              <a:rPr kumimoji="1" lang="en-US" altLang="zh-CN" dirty="0"/>
              <a:t>GFS (Google file system)</a:t>
            </a:r>
            <a:endParaRPr kumimoji="1" lang="en-US" altLang="zh-CN" dirty="0"/>
          </a:p>
          <a:p>
            <a:pPr lvl="1"/>
            <a:r>
              <a:rPr kumimoji="1" lang="en-US" altLang="zh-CN" dirty="0"/>
              <a:t>HDFS</a:t>
            </a:r>
            <a:endParaRPr kumimoji="1" lang="en-US" altLang="zh-CN"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图片 4"/>
          <p:cNvPicPr>
            <a:picLocks noChangeAspect="1"/>
          </p:cNvPicPr>
          <p:nvPr/>
        </p:nvPicPr>
        <p:blipFill>
          <a:blip r:embed="rId1">
            <a:alphaModFix amt="27000"/>
          </a:blip>
          <a:stretch>
            <a:fillRect/>
          </a:stretch>
        </p:blipFill>
        <p:spPr>
          <a:xfrm>
            <a:off x="4894105" y="1197389"/>
            <a:ext cx="3594100" cy="4127500"/>
          </a:xfrm>
          <a:prstGeom prst="rect">
            <a:avLst/>
          </a:prstGeom>
        </p:spPr>
      </p:pic>
      <p:grpSp>
        <p:nvGrpSpPr>
          <p:cNvPr id="6" name="组合 5"/>
          <p:cNvGrpSpPr/>
          <p:nvPr/>
        </p:nvGrpSpPr>
        <p:grpSpPr>
          <a:xfrm>
            <a:off x="5423376" y="1202600"/>
            <a:ext cx="2662054" cy="1161563"/>
            <a:chOff x="5838980" y="4329138"/>
            <a:chExt cx="2662054" cy="1161563"/>
          </a:xfrm>
        </p:grpSpPr>
        <p:sp>
          <p:nvSpPr>
            <p:cNvPr id="7" name="矩形 6"/>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9" name="矩形 8"/>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3" name="组合 12"/>
          <p:cNvGrpSpPr/>
          <p:nvPr/>
        </p:nvGrpSpPr>
        <p:grpSpPr>
          <a:xfrm>
            <a:off x="5605905" y="2431216"/>
            <a:ext cx="2341033" cy="549539"/>
            <a:chOff x="6020854" y="1449708"/>
            <a:chExt cx="2341033" cy="549539"/>
          </a:xfrm>
        </p:grpSpPr>
        <p:sp>
          <p:nvSpPr>
            <p:cNvPr id="14" name="云形 13"/>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1" name="图片 40"/>
          <p:cNvPicPr>
            <a:picLocks noChangeAspect="1"/>
          </p:cNvPicPr>
          <p:nvPr/>
        </p:nvPicPr>
        <p:blipFill>
          <a:blip r:embed="rId2"/>
          <a:stretch>
            <a:fillRect/>
          </a:stretch>
        </p:blipFill>
        <p:spPr>
          <a:xfrm>
            <a:off x="3624064" y="4224989"/>
            <a:ext cx="3048000" cy="1333500"/>
          </a:xfrm>
          <a:prstGeom prst="rect">
            <a:avLst/>
          </a:prstGeom>
          <a:solidFill>
            <a:srgbClr val="FFFFFF"/>
          </a:solid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 #6 for scalability: </a:t>
            </a:r>
            <a:r>
              <a:rPr kumimoji="1" lang="en-US" altLang="zh-CN" b="0" dirty="0"/>
              <a:t>using CDN</a:t>
            </a:r>
            <a:endParaRPr kumimoji="1" lang="zh-CN" altLang="en-US" dirty="0"/>
          </a:p>
        </p:txBody>
      </p:sp>
      <p:sp>
        <p:nvSpPr>
          <p:cNvPr id="3" name="内容占位符 2"/>
          <p:cNvSpPr>
            <a:spLocks noGrp="1"/>
          </p:cNvSpPr>
          <p:nvPr>
            <p:ph idx="1"/>
          </p:nvPr>
        </p:nvSpPr>
        <p:spPr>
          <a:xfrm>
            <a:off x="457200" y="1129308"/>
            <a:ext cx="5698976" cy="3771636"/>
          </a:xfrm>
        </p:spPr>
        <p:txBody>
          <a:bodyPr/>
          <a:lstStyle/>
          <a:p>
            <a:r>
              <a:rPr kumimoji="1" lang="en-US" altLang="zh-CN" dirty="0"/>
              <a:t>Goal</a:t>
            </a:r>
            <a:r>
              <a:rPr kumimoji="1" lang="en-US" altLang="zh-CN" b="0" dirty="0"/>
              <a:t>: return the results to user</a:t>
            </a:r>
            <a:r>
              <a:rPr kumimoji="1" lang="en-US" altLang="zh-CN" dirty="0"/>
              <a:t> as soon as possible</a:t>
            </a:r>
            <a:endParaRPr kumimoji="1" lang="en-US" altLang="zh-CN" dirty="0"/>
          </a:p>
          <a:p>
            <a:pPr lvl="1"/>
            <a:r>
              <a:rPr kumimoji="1" lang="en-US" altLang="zh-CN" b="1" dirty="0"/>
              <a:t>Why</a:t>
            </a:r>
            <a:r>
              <a:rPr kumimoji="1" lang="en-US" altLang="zh-CN" dirty="0"/>
              <a:t>? Amazon has reported that </a:t>
            </a:r>
            <a:r>
              <a:rPr kumimoji="1" lang="en-US" altLang="zh-CN" b="1" dirty="0">
                <a:solidFill>
                  <a:srgbClr val="FF5F00"/>
                </a:solidFill>
              </a:rPr>
              <a:t>100ms</a:t>
            </a:r>
            <a:r>
              <a:rPr kumimoji="1" lang="en-US" altLang="zh-CN" dirty="0"/>
              <a:t> latency increase will cause </a:t>
            </a:r>
            <a:r>
              <a:rPr kumimoji="1" lang="en-US" altLang="zh-CN" b="1" dirty="0">
                <a:solidFill>
                  <a:srgbClr val="FF5F00"/>
                </a:solidFill>
              </a:rPr>
              <a:t>1%</a:t>
            </a:r>
            <a:r>
              <a:rPr kumimoji="1" lang="en-US" altLang="zh-CN" dirty="0"/>
              <a:t> </a:t>
            </a:r>
            <a:r>
              <a:rPr lang="en-GB" altLang="zh-CN" dirty="0"/>
              <a:t>financial</a:t>
            </a:r>
            <a:r>
              <a:rPr kumimoji="1" lang="en-US" altLang="zh-CN" dirty="0"/>
              <a:t> </a:t>
            </a:r>
            <a:r>
              <a:rPr kumimoji="1" lang="en-US" altLang="zh-CN" b="1" dirty="0">
                <a:solidFill>
                  <a:srgbClr val="FF5F00"/>
                </a:solidFill>
              </a:rPr>
              <a:t>loss</a:t>
            </a:r>
            <a:endParaRPr kumimoji="1" lang="en-US" altLang="zh-CN" b="1" dirty="0">
              <a:solidFill>
                <a:srgbClr val="FF5F00"/>
              </a:solidFill>
            </a:endParaRPr>
          </a:p>
          <a:p>
            <a:r>
              <a:rPr kumimoji="1" lang="en-US" altLang="zh-CN" dirty="0"/>
              <a:t>Core idea: </a:t>
            </a:r>
            <a:r>
              <a:rPr kumimoji="1" lang="en-US" altLang="zh-CN" b="0" dirty="0"/>
              <a:t>caching (again)</a:t>
            </a:r>
            <a:endParaRPr kumimoji="1" lang="en-US" altLang="zh-CN" b="0" dirty="0"/>
          </a:p>
          <a:p>
            <a:pPr lvl="1"/>
            <a:r>
              <a:rPr kumimoji="1" lang="en-US" altLang="zh-CN" dirty="0"/>
              <a:t>E.g.,</a:t>
            </a:r>
            <a:r>
              <a:rPr kumimoji="1" lang="zh-CN" altLang="en-US" dirty="0"/>
              <a:t> </a:t>
            </a:r>
            <a:r>
              <a:rPr kumimoji="1" lang="en-US" altLang="zh-CN" b="1" dirty="0"/>
              <a:t>CDN</a:t>
            </a:r>
            <a:r>
              <a:rPr kumimoji="1" lang="en-US" altLang="zh-CN" dirty="0"/>
              <a:t> (</a:t>
            </a:r>
            <a:r>
              <a:rPr kumimoji="1" lang="en-US" altLang="zh-CN" dirty="0">
                <a:solidFill>
                  <a:srgbClr val="FF0000"/>
                </a:solidFill>
              </a:rPr>
              <a:t>content delivery network</a:t>
            </a:r>
            <a:r>
              <a:rPr kumimoji="1" lang="en-US" altLang="zh-CN" dirty="0"/>
              <a:t>) caches the content at the network providers, which is closer</a:t>
            </a:r>
            <a:br>
              <a:rPr kumimoji="1" lang="en-US" altLang="zh-CN" dirty="0"/>
            </a:br>
            <a:r>
              <a:rPr kumimoji="1" lang="en-US" altLang="zh-CN" dirty="0"/>
              <a:t>to users(remote caching)</a:t>
            </a:r>
            <a:endParaRPr kumimoji="1" lang="en-US" altLang="zh-CN" dirty="0"/>
          </a:p>
          <a:p>
            <a:pPr lvl="1"/>
            <a:r>
              <a:rPr kumimoji="1" lang="en-US" altLang="zh-CN" dirty="0"/>
              <a:t>Challenge:</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it</a:t>
            </a:r>
            <a:r>
              <a:rPr kumimoji="1" lang="zh-CN" altLang="en-US" dirty="0"/>
              <a:t> </a:t>
            </a:r>
            <a:r>
              <a:rPr kumimoji="1" lang="en-US" altLang="zh-CN" dirty="0"/>
              <a:t>without</a:t>
            </a:r>
            <a:r>
              <a:rPr kumimoji="1" lang="zh-CN" altLang="en-US" dirty="0"/>
              <a:t> </a:t>
            </a:r>
            <a:r>
              <a:rPr kumimoji="1" lang="en-US" altLang="zh-CN" dirty="0"/>
              <a:t>users’</a:t>
            </a:r>
            <a:r>
              <a:rPr kumimoji="1" lang="zh-CN" altLang="en-US" dirty="0"/>
              <a:t> </a:t>
            </a:r>
            <a:r>
              <a:rPr kumimoji="1" lang="en-US" altLang="zh-CN" dirty="0"/>
              <a:t>awareness?</a:t>
            </a:r>
            <a:endParaRPr lang="en-GB" altLang="zh-CN"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5" name="组合 4"/>
          <p:cNvGrpSpPr/>
          <p:nvPr/>
        </p:nvGrpSpPr>
        <p:grpSpPr>
          <a:xfrm rot="16200000">
            <a:off x="6349130" y="3024587"/>
            <a:ext cx="1548280" cy="638043"/>
            <a:chOff x="6020855" y="1361203"/>
            <a:chExt cx="1548280" cy="638043"/>
          </a:xfrm>
        </p:grpSpPr>
        <p:sp>
          <p:nvSpPr>
            <p:cNvPr id="6" name="云形 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图片 7"/>
          <p:cNvPicPr>
            <a:picLocks noChangeAspect="1"/>
          </p:cNvPicPr>
          <p:nvPr/>
        </p:nvPicPr>
        <p:blipFill>
          <a:blip r:embed="rId1" cstate="screen"/>
          <a:stretch>
            <a:fillRect/>
          </a:stretch>
        </p:blipFill>
        <p:spPr>
          <a:xfrm>
            <a:off x="6003402" y="2540935"/>
            <a:ext cx="329286" cy="329286"/>
          </a:xfrm>
          <a:prstGeom prst="rect">
            <a:avLst/>
          </a:prstGeom>
        </p:spPr>
      </p:pic>
      <p:pic>
        <p:nvPicPr>
          <p:cNvPr id="9" name="图片 8"/>
          <p:cNvPicPr>
            <a:picLocks noChangeAspect="1"/>
          </p:cNvPicPr>
          <p:nvPr/>
        </p:nvPicPr>
        <p:blipFill>
          <a:blip r:embed="rId2" cstate="screen"/>
          <a:stretch>
            <a:fillRect/>
          </a:stretch>
        </p:blipFill>
        <p:spPr>
          <a:xfrm>
            <a:off x="5912737" y="3098385"/>
            <a:ext cx="536836" cy="536836"/>
          </a:xfrm>
          <a:prstGeom prst="rect">
            <a:avLst/>
          </a:prstGeom>
        </p:spPr>
      </p:pic>
      <p:pic>
        <p:nvPicPr>
          <p:cNvPr id="10" name="图片 9"/>
          <p:cNvPicPr>
            <a:picLocks noChangeAspect="1"/>
          </p:cNvPicPr>
          <p:nvPr/>
        </p:nvPicPr>
        <p:blipFill>
          <a:blip r:embed="rId3" cstate="screen"/>
          <a:stretch>
            <a:fillRect/>
          </a:stretch>
        </p:blipFill>
        <p:spPr>
          <a:xfrm>
            <a:off x="5966004" y="3692278"/>
            <a:ext cx="425471" cy="425471"/>
          </a:xfrm>
          <a:prstGeom prst="rect">
            <a:avLst/>
          </a:prstGeom>
        </p:spPr>
      </p:pic>
      <p:sp>
        <p:nvSpPr>
          <p:cNvPr id="11" name="矩形 10"/>
          <p:cNvSpPr/>
          <p:nvPr/>
        </p:nvSpPr>
        <p:spPr>
          <a:xfrm rot="5400000">
            <a:off x="6027433" y="4255240"/>
            <a:ext cx="492443" cy="461665"/>
          </a:xfrm>
          <a:prstGeom prst="rect">
            <a:avLst/>
          </a:prstGeom>
          <a:noFill/>
        </p:spPr>
        <p:txBody>
          <a:bodyPr wrap="square">
            <a:spAutoFit/>
          </a:bodyPr>
          <a:lstStyle/>
          <a:p>
            <a:r>
              <a:rPr kumimoji="1" lang="en-US" altLang="zh-CN" sz="2400" dirty="0">
                <a:solidFill>
                  <a:srgbClr val="000000"/>
                </a:solidFill>
              </a:rPr>
              <a:t>…</a:t>
            </a:r>
            <a:endParaRPr lang="zh-CN" altLang="en-US" sz="2400" dirty="0"/>
          </a:p>
        </p:txBody>
      </p:sp>
      <p:cxnSp>
        <p:nvCxnSpPr>
          <p:cNvPr id="12" name="直线箭头连接符 11"/>
          <p:cNvCxnSpPr/>
          <p:nvPr/>
        </p:nvCxnSpPr>
        <p:spPr>
          <a:xfrm>
            <a:off x="6414491" y="281060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6449573" y="341599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V="1">
            <a:off x="6440990" y="370077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6440445" y="409192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59174" y="2053954"/>
            <a:ext cx="825867" cy="369332"/>
          </a:xfrm>
          <a:prstGeom prst="rect">
            <a:avLst/>
          </a:prstGeom>
        </p:spPr>
        <p:txBody>
          <a:bodyPr wrap="square">
            <a:spAutoFit/>
          </a:bodyPr>
          <a:lstStyle/>
          <a:p>
            <a:r>
              <a:rPr kumimoji="1" lang="en-US" altLang="zh-CN" b="1" dirty="0"/>
              <a:t>Users</a:t>
            </a:r>
            <a:endParaRPr lang="zh-CN" altLang="en-US" dirty="0"/>
          </a:p>
        </p:txBody>
      </p:sp>
      <p:grpSp>
        <p:nvGrpSpPr>
          <p:cNvPr id="17" name="组合 16"/>
          <p:cNvGrpSpPr/>
          <p:nvPr/>
        </p:nvGrpSpPr>
        <p:grpSpPr>
          <a:xfrm>
            <a:off x="6676762" y="1834677"/>
            <a:ext cx="845234" cy="489970"/>
            <a:chOff x="6020855" y="1361204"/>
            <a:chExt cx="845234" cy="489970"/>
          </a:xfrm>
        </p:grpSpPr>
        <p:sp>
          <p:nvSpPr>
            <p:cNvPr id="18" name="云形 17"/>
            <p:cNvSpPr/>
            <p:nvPr/>
          </p:nvSpPr>
          <p:spPr>
            <a:xfrm>
              <a:off x="6020855" y="1361204"/>
              <a:ext cx="845234" cy="489970"/>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20" name="直线箭头连接符 19"/>
          <p:cNvCxnSpPr/>
          <p:nvPr/>
        </p:nvCxnSpPr>
        <p:spPr>
          <a:xfrm flipV="1">
            <a:off x="6983176" y="232924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V="1">
            <a:off x="7123270" y="234640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7639055" y="3084694"/>
            <a:ext cx="252000" cy="517828"/>
            <a:chOff x="1735514" y="3550232"/>
            <a:chExt cx="420567" cy="517828"/>
          </a:xfrm>
        </p:grpSpPr>
        <p:cxnSp>
          <p:nvCxnSpPr>
            <p:cNvPr id="29" name="直线箭头连接符 28"/>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rot="16200000">
            <a:off x="7243311" y="2583530"/>
            <a:ext cx="2662054" cy="1161563"/>
            <a:chOff x="5838980" y="4329138"/>
            <a:chExt cx="2662054" cy="1161563"/>
          </a:xfrm>
        </p:grpSpPr>
        <p:sp>
          <p:nvSpPr>
            <p:cNvPr id="34" name="矩形 33"/>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圆角矩形 34"/>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36" name="矩形 35"/>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 #7 for scalability: </a:t>
            </a:r>
            <a:r>
              <a:rPr kumimoji="1" lang="en-US" altLang="zh-CN" b="0" dirty="0">
                <a:solidFill>
                  <a:srgbClr val="FF0000"/>
                </a:solidFill>
              </a:rPr>
              <a:t>separate</a:t>
            </a:r>
            <a:r>
              <a:rPr kumimoji="1" lang="en-US" altLang="zh-CN" b="0" dirty="0"/>
              <a:t> different applications </a:t>
            </a:r>
            <a:endParaRPr kumimoji="1" lang="zh-CN" altLang="en-US" dirty="0"/>
          </a:p>
        </p:txBody>
      </p:sp>
      <p:sp>
        <p:nvSpPr>
          <p:cNvPr id="3" name="内容占位符 2"/>
          <p:cNvSpPr>
            <a:spLocks noGrp="1"/>
          </p:cNvSpPr>
          <p:nvPr>
            <p:ph idx="1"/>
          </p:nvPr>
        </p:nvSpPr>
        <p:spPr>
          <a:xfrm>
            <a:off x="457200" y="1129308"/>
            <a:ext cx="6347048" cy="1944216"/>
          </a:xfrm>
        </p:spPr>
        <p:txBody>
          <a:bodyPr/>
          <a:lstStyle/>
          <a:p>
            <a:r>
              <a:rPr kumimoji="1" lang="en-US" altLang="zh-CN" dirty="0"/>
              <a:t>Use </a:t>
            </a:r>
            <a:r>
              <a:rPr kumimoji="1" lang="en-US" altLang="zh-CN" dirty="0">
                <a:solidFill>
                  <a:srgbClr val="FF0000"/>
                </a:solidFill>
              </a:rPr>
              <a:t>dedicated servers</a:t>
            </a:r>
            <a:r>
              <a:rPr kumimoji="1" lang="en-US" altLang="zh-CN" dirty="0"/>
              <a:t> for different applications</a:t>
            </a:r>
            <a:endParaRPr kumimoji="1" lang="en-US" altLang="zh-CN"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5" name="组合 4"/>
          <p:cNvGrpSpPr/>
          <p:nvPr/>
        </p:nvGrpSpPr>
        <p:grpSpPr>
          <a:xfrm>
            <a:off x="3095158" y="3617978"/>
            <a:ext cx="1548280" cy="638043"/>
            <a:chOff x="6020855" y="1361203"/>
            <a:chExt cx="1548280" cy="638043"/>
          </a:xfrm>
        </p:grpSpPr>
        <p:sp>
          <p:nvSpPr>
            <p:cNvPr id="6" name="云形 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1028" name="Picture 4" descr="支付宝要收手续费了，6招教你不受影响！ - 知乎"/>
          <p:cNvPicPr>
            <a:picLocks noChangeAspect="1" noChangeArrowheads="1"/>
          </p:cNvPicPr>
          <p:nvPr/>
        </p:nvPicPr>
        <p:blipFill>
          <a:blip r:embed="rId1" cstate="screen"/>
          <a:srcRect/>
          <a:stretch>
            <a:fillRect/>
          </a:stretch>
        </p:blipFill>
        <p:spPr bwMode="auto">
          <a:xfrm>
            <a:off x="1690734" y="3144993"/>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淘宝网- Home | Facebook"/>
          <p:cNvPicPr>
            <a:picLocks noChangeAspect="1" noChangeArrowheads="1"/>
          </p:cNvPicPr>
          <p:nvPr/>
        </p:nvPicPr>
        <p:blipFill>
          <a:blip r:embed="rId2" cstate="screen"/>
          <a:srcRect/>
          <a:stretch>
            <a:fillRect/>
          </a:stretch>
        </p:blipFill>
        <p:spPr bwMode="auto">
          <a:xfrm>
            <a:off x="1690734" y="4092445"/>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p:cNvCxnSpPr/>
          <p:nvPr/>
        </p:nvCxnSpPr>
        <p:spPr>
          <a:xfrm>
            <a:off x="2393136" y="329207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2390493" y="349594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a:off x="2393136" y="3699813"/>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2393136" y="4213020"/>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2390493" y="4362744"/>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2390493" y="4528548"/>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V="1">
            <a:off x="4787454" y="3585617"/>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flipV="1">
            <a:off x="4787454" y="3739708"/>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4787454" y="3888762"/>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V="1">
            <a:off x="4787454" y="4059599"/>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flipV="1">
            <a:off x="4787454" y="4213690"/>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p:nvPr/>
        </p:nvCxnSpPr>
        <p:spPr>
          <a:xfrm flipV="1">
            <a:off x="4787454" y="4362744"/>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476702" y="2824667"/>
            <a:ext cx="1703228" cy="1049410"/>
            <a:chOff x="5882155" y="4329138"/>
            <a:chExt cx="1703228" cy="1049410"/>
          </a:xfrm>
        </p:grpSpPr>
        <p:sp>
          <p:nvSpPr>
            <p:cNvPr id="41" name="矩形 40"/>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2" name="圆角矩形 41"/>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endParaRPr kumimoji="1" lang="en-US" altLang="zh-CN" sz="1200" b="1" dirty="0">
                <a:solidFill>
                  <a:srgbClr val="0432FF"/>
                </a:solidFill>
              </a:endParaRPr>
            </a:p>
            <a:p>
              <a:pPr algn="ctr"/>
              <a:r>
                <a:rPr kumimoji="1" lang="en-US" altLang="zh-CN" sz="1200" dirty="0">
                  <a:solidFill>
                    <a:srgbClr val="0432FF"/>
                  </a:solidFill>
                </a:rPr>
                <a:t>Alipay</a:t>
              </a:r>
              <a:endParaRPr kumimoji="1" lang="en-US" altLang="zh-CN" sz="1200" dirty="0">
                <a:solidFill>
                  <a:srgbClr val="0432FF"/>
                </a:solidFill>
              </a:endParaRPr>
            </a:p>
          </p:txBody>
        </p:sp>
        <p:sp>
          <p:nvSpPr>
            <p:cNvPr id="43" name="矩形 42"/>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44" name="组合 43"/>
          <p:cNvGrpSpPr/>
          <p:nvPr/>
        </p:nvGrpSpPr>
        <p:grpSpPr>
          <a:xfrm>
            <a:off x="5476702" y="4050939"/>
            <a:ext cx="1703228" cy="1049410"/>
            <a:chOff x="5882155" y="4329138"/>
            <a:chExt cx="1703228" cy="1049410"/>
          </a:xfrm>
        </p:grpSpPr>
        <p:sp>
          <p:nvSpPr>
            <p:cNvPr id="45" name="矩形 44"/>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6" name="圆角矩形 45"/>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endParaRPr kumimoji="1" lang="en-US" altLang="zh-CN" sz="1200" b="1" dirty="0">
                <a:solidFill>
                  <a:srgbClr val="FF5F00"/>
                </a:solidFill>
              </a:endParaRPr>
            </a:p>
            <a:p>
              <a:pPr algn="ctr"/>
              <a:r>
                <a:rPr kumimoji="1" lang="en-US" altLang="zh-CN" sz="1200" dirty="0">
                  <a:solidFill>
                    <a:srgbClr val="FF5F00"/>
                  </a:solidFill>
                </a:rPr>
                <a:t>Taobao</a:t>
              </a:r>
              <a:endParaRPr kumimoji="1" lang="en-US" altLang="zh-CN" sz="1200" dirty="0">
                <a:solidFill>
                  <a:srgbClr val="FF5F00"/>
                </a:solidFill>
              </a:endParaRPr>
            </a:p>
          </p:txBody>
        </p:sp>
        <p:sp>
          <p:nvSpPr>
            <p:cNvPr id="47" name="矩形 46"/>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How different applications communicate?</a:t>
            </a:r>
            <a:r>
              <a:rPr kumimoji="1" lang="en-US" altLang="zh-CN" b="0" dirty="0"/>
              <a:t> MQ</a:t>
            </a:r>
            <a:r>
              <a:rPr kumimoji="1" lang="zh-CN" altLang="en-US" b="0" dirty="0"/>
              <a:t> </a:t>
            </a:r>
            <a:r>
              <a:rPr kumimoji="1" lang="en-US" altLang="zh-CN" b="0" dirty="0"/>
              <a:t>or DB</a:t>
            </a:r>
            <a:endParaRPr kumimoji="1" lang="zh-CN" altLang="en-US" b="0" dirty="0"/>
          </a:p>
        </p:txBody>
      </p:sp>
      <p:sp>
        <p:nvSpPr>
          <p:cNvPr id="3" name="内容占位符 2"/>
          <p:cNvSpPr>
            <a:spLocks noGrp="1"/>
          </p:cNvSpPr>
          <p:nvPr>
            <p:ph idx="1"/>
          </p:nvPr>
        </p:nvSpPr>
        <p:spPr>
          <a:xfrm>
            <a:off x="457200" y="1129308"/>
            <a:ext cx="4114800" cy="4167654"/>
          </a:xfrm>
        </p:spPr>
        <p:txBody>
          <a:bodyPr>
            <a:normAutofit/>
          </a:bodyPr>
          <a:lstStyle/>
          <a:p>
            <a:r>
              <a:rPr kumimoji="1" lang="en-US" altLang="zh-CN" dirty="0"/>
              <a:t>Message queue (MQ): </a:t>
            </a:r>
            <a:r>
              <a:rPr kumimoji="1" lang="en-US" altLang="zh-CN" b="0" dirty="0"/>
              <a:t>applications send the message the queue, and the queue can buffer the message (somewhere between RPC and database)</a:t>
            </a:r>
            <a:endParaRPr kumimoji="1" lang="en-US" altLang="zh-CN" b="0" dirty="0"/>
          </a:p>
          <a:p>
            <a:pPr lvl="1"/>
            <a:r>
              <a:rPr kumimoji="1" lang="en-US" altLang="zh-CN" b="0" dirty="0"/>
              <a:t>E.g.,  </a:t>
            </a:r>
            <a:r>
              <a:rPr kumimoji="1" lang="en-US" altLang="zh-CN" b="0" dirty="0">
                <a:solidFill>
                  <a:srgbClr val="FF0000"/>
                </a:solidFill>
              </a:rPr>
              <a:t>Apache Kafka</a:t>
            </a:r>
            <a:endParaRPr kumimoji="1" lang="en-US" altLang="zh-CN" b="0" dirty="0"/>
          </a:p>
          <a:p>
            <a:pPr lvl="1"/>
            <a:endParaRPr kumimoji="1" lang="en-US" altLang="zh-CN" b="0" dirty="0"/>
          </a:p>
          <a:p>
            <a:r>
              <a:rPr kumimoji="1" lang="en-US" altLang="zh-CN" b="0" dirty="0"/>
              <a:t>Or, applications can directly use the </a:t>
            </a:r>
            <a:r>
              <a:rPr kumimoji="1" lang="en-US" altLang="zh-CN" dirty="0"/>
              <a:t>databases, caching</a:t>
            </a:r>
            <a:r>
              <a:rPr kumimoji="1" lang="zh-CN" altLang="en-US" dirty="0"/>
              <a:t> </a:t>
            </a:r>
            <a:r>
              <a:rPr kumimoji="1" lang="en-US" altLang="zh-CN" b="0" dirty="0"/>
              <a:t>(e.g.</a:t>
            </a:r>
            <a:r>
              <a:rPr kumimoji="1" lang="zh-CN" altLang="en-US" b="0" dirty="0"/>
              <a:t> </a:t>
            </a:r>
            <a:r>
              <a:rPr kumimoji="1" lang="en-US" altLang="zh-CN" b="0" dirty="0"/>
              <a:t>KV)</a:t>
            </a:r>
            <a:r>
              <a:rPr kumimoji="1" lang="en-US" altLang="zh-CN" dirty="0"/>
              <a:t> or file system to communicate</a:t>
            </a:r>
            <a:r>
              <a:rPr kumimoji="1" lang="zh-CN" altLang="en-US" dirty="0"/>
              <a:t> </a:t>
            </a:r>
            <a:r>
              <a:rPr kumimoji="1" lang="en-US" altLang="zh-CN" dirty="0"/>
              <a:t>with</a:t>
            </a:r>
            <a:r>
              <a:rPr kumimoji="1" lang="zh-CN" altLang="en-US" dirty="0"/>
              <a:t> </a:t>
            </a:r>
            <a:r>
              <a:rPr kumimoji="1" lang="en-US" altLang="zh-CN" dirty="0"/>
              <a:t>shared data </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33" name="组合 32"/>
          <p:cNvGrpSpPr/>
          <p:nvPr/>
        </p:nvGrpSpPr>
        <p:grpSpPr>
          <a:xfrm>
            <a:off x="6266761" y="1071495"/>
            <a:ext cx="1548280" cy="638043"/>
            <a:chOff x="6020855" y="1361203"/>
            <a:chExt cx="1548280" cy="638043"/>
          </a:xfrm>
        </p:grpSpPr>
        <p:sp>
          <p:nvSpPr>
            <p:cNvPr id="34" name="云形 33"/>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36" name="直线箭头连接符 35"/>
          <p:cNvCxnSpPr/>
          <p:nvPr/>
        </p:nvCxnSpPr>
        <p:spPr>
          <a:xfrm flipH="1">
            <a:off x="6351534" y="1711769"/>
            <a:ext cx="192108" cy="274594"/>
          </a:xfrm>
          <a:prstGeom prst="straightConnector1">
            <a:avLst/>
          </a:prstGeom>
          <a:ln w="254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a:off x="6571818" y="1725874"/>
            <a:ext cx="192108" cy="274594"/>
          </a:xfrm>
          <a:prstGeom prst="straightConnector1">
            <a:avLst/>
          </a:prstGeom>
          <a:ln w="254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H="1">
            <a:off x="6795013" y="1725874"/>
            <a:ext cx="192108" cy="274594"/>
          </a:xfrm>
          <a:prstGeom prst="straightConnector1">
            <a:avLst/>
          </a:prstGeom>
          <a:ln w="254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a:off x="7026925" y="1726609"/>
            <a:ext cx="192108" cy="274594"/>
          </a:xfrm>
          <a:prstGeom prst="straightConnector1">
            <a:avLst/>
          </a:prstGeom>
          <a:ln w="2540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flipH="1">
            <a:off x="7262110" y="1720033"/>
            <a:ext cx="192108" cy="274594"/>
          </a:xfrm>
          <a:prstGeom prst="straightConnector1">
            <a:avLst/>
          </a:prstGeom>
          <a:ln w="2540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4832080" y="2019577"/>
            <a:ext cx="1703228" cy="1049410"/>
            <a:chOff x="5882155" y="4329138"/>
            <a:chExt cx="1703228" cy="1049410"/>
          </a:xfrm>
        </p:grpSpPr>
        <p:sp>
          <p:nvSpPr>
            <p:cNvPr id="42" name="矩形 41"/>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3" name="圆角矩形 42"/>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endParaRPr kumimoji="1" lang="en-US" altLang="zh-CN" sz="1200" b="1" dirty="0">
                <a:solidFill>
                  <a:srgbClr val="0432FF"/>
                </a:solidFill>
              </a:endParaRPr>
            </a:p>
            <a:p>
              <a:pPr algn="ctr"/>
              <a:r>
                <a:rPr kumimoji="1" lang="en-US" altLang="zh-CN" sz="1200" dirty="0">
                  <a:solidFill>
                    <a:srgbClr val="0432FF"/>
                  </a:solidFill>
                </a:rPr>
                <a:t>Alipay</a:t>
              </a:r>
              <a:endParaRPr kumimoji="1" lang="en-US" altLang="zh-CN" sz="1200" dirty="0">
                <a:solidFill>
                  <a:srgbClr val="0432FF"/>
                </a:solidFill>
              </a:endParaRPr>
            </a:p>
          </p:txBody>
        </p:sp>
        <p:sp>
          <p:nvSpPr>
            <p:cNvPr id="44" name="矩形 43"/>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45" name="组合 44"/>
          <p:cNvGrpSpPr/>
          <p:nvPr/>
        </p:nvGrpSpPr>
        <p:grpSpPr>
          <a:xfrm>
            <a:off x="6913067" y="2013143"/>
            <a:ext cx="1703228" cy="1049410"/>
            <a:chOff x="5882155" y="4329138"/>
            <a:chExt cx="1703228" cy="1049410"/>
          </a:xfrm>
        </p:grpSpPr>
        <p:sp>
          <p:nvSpPr>
            <p:cNvPr id="46" name="矩形 45"/>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7" name="圆角矩形 46"/>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endParaRPr kumimoji="1" lang="en-US" altLang="zh-CN" sz="1200" b="1" dirty="0">
                <a:solidFill>
                  <a:srgbClr val="FF5F00"/>
                </a:solidFill>
              </a:endParaRPr>
            </a:p>
            <a:p>
              <a:pPr algn="ctr"/>
              <a:r>
                <a:rPr kumimoji="1" lang="en-US" altLang="zh-CN" sz="1200" dirty="0">
                  <a:solidFill>
                    <a:srgbClr val="FF5F00"/>
                  </a:solidFill>
                </a:rPr>
                <a:t>Taobao</a:t>
              </a:r>
              <a:endParaRPr kumimoji="1" lang="en-US" altLang="zh-CN" sz="1200" dirty="0">
                <a:solidFill>
                  <a:srgbClr val="FF5F00"/>
                </a:solidFill>
              </a:endParaRPr>
            </a:p>
          </p:txBody>
        </p:sp>
        <p:sp>
          <p:nvSpPr>
            <p:cNvPr id="48" name="矩形 47"/>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70" name="矩形 69"/>
          <p:cNvSpPr/>
          <p:nvPr/>
        </p:nvSpPr>
        <p:spPr>
          <a:xfrm>
            <a:off x="5696547" y="4568577"/>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sp>
        <p:nvSpPr>
          <p:cNvPr id="71" name="磁盘 70"/>
          <p:cNvSpPr/>
          <p:nvPr/>
        </p:nvSpPr>
        <p:spPr>
          <a:xfrm>
            <a:off x="5817356" y="4843689"/>
            <a:ext cx="108000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72" name="矩形 71"/>
          <p:cNvSpPr/>
          <p:nvPr/>
        </p:nvSpPr>
        <p:spPr>
          <a:xfrm>
            <a:off x="5866502" y="4912713"/>
            <a:ext cx="970065"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sp>
        <p:nvSpPr>
          <p:cNvPr id="73" name="矩形 72"/>
          <p:cNvSpPr/>
          <p:nvPr/>
        </p:nvSpPr>
        <p:spPr>
          <a:xfrm>
            <a:off x="7303418" y="4794249"/>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矩形 73"/>
          <p:cNvSpPr/>
          <p:nvPr/>
        </p:nvSpPr>
        <p:spPr>
          <a:xfrm>
            <a:off x="7157721" y="4617833"/>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sp>
        <p:nvSpPr>
          <p:cNvPr id="75" name="矩形 74"/>
          <p:cNvSpPr/>
          <p:nvPr/>
        </p:nvSpPr>
        <p:spPr>
          <a:xfrm>
            <a:off x="7157721" y="4928132"/>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sp>
        <p:nvSpPr>
          <p:cNvPr id="76" name="梯形 75"/>
          <p:cNvSpPr/>
          <p:nvPr/>
        </p:nvSpPr>
        <p:spPr>
          <a:xfrm>
            <a:off x="7219033" y="3931232"/>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7258118" y="3991749"/>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78" name="矩形 77"/>
          <p:cNvSpPr/>
          <p:nvPr/>
        </p:nvSpPr>
        <p:spPr>
          <a:xfrm>
            <a:off x="7066532" y="3733308"/>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sp>
        <p:nvSpPr>
          <p:cNvPr id="81" name="任意形状 80"/>
          <p:cNvSpPr/>
          <p:nvPr/>
        </p:nvSpPr>
        <p:spPr>
          <a:xfrm>
            <a:off x="6180083" y="3005959"/>
            <a:ext cx="1417169" cy="830317"/>
          </a:xfrm>
          <a:custGeom>
            <a:avLst/>
            <a:gdLst>
              <a:gd name="connsiteX0" fmla="*/ 1292772 w 1417169"/>
              <a:gd name="connsiteY0" fmla="*/ 0 h 830317"/>
              <a:gd name="connsiteX1" fmla="*/ 1292772 w 1417169"/>
              <a:gd name="connsiteY1" fmla="*/ 409903 h 830317"/>
              <a:gd name="connsiteX2" fmla="*/ 0 w 1417169"/>
              <a:gd name="connsiteY2" fmla="*/ 830317 h 830317"/>
            </a:gdLst>
            <a:ahLst/>
            <a:cxnLst>
              <a:cxn ang="0">
                <a:pos x="connsiteX0" y="connsiteY0"/>
              </a:cxn>
              <a:cxn ang="0">
                <a:pos x="connsiteX1" y="connsiteY1"/>
              </a:cxn>
              <a:cxn ang="0">
                <a:pos x="connsiteX2" y="connsiteY2"/>
              </a:cxn>
            </a:cxnLst>
            <a:rect l="l" t="t" r="r" b="b"/>
            <a:pathLst>
              <a:path w="1417169" h="830317">
                <a:moveTo>
                  <a:pt x="1292772" y="0"/>
                </a:moveTo>
                <a:cubicBezTo>
                  <a:pt x="1400503" y="135758"/>
                  <a:pt x="1508234" y="271517"/>
                  <a:pt x="1292772" y="409903"/>
                </a:cubicBezTo>
                <a:cubicBezTo>
                  <a:pt x="1077310" y="548289"/>
                  <a:pt x="538655" y="689303"/>
                  <a:pt x="0" y="830317"/>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任意形状 81"/>
          <p:cNvSpPr/>
          <p:nvPr/>
        </p:nvSpPr>
        <p:spPr>
          <a:xfrm>
            <a:off x="7610595" y="3048000"/>
            <a:ext cx="188081" cy="767255"/>
          </a:xfrm>
          <a:custGeom>
            <a:avLst/>
            <a:gdLst>
              <a:gd name="connsiteX0" fmla="*/ 188081 w 188081"/>
              <a:gd name="connsiteY0" fmla="*/ 0 h 767255"/>
              <a:gd name="connsiteX1" fmla="*/ 9405 w 188081"/>
              <a:gd name="connsiteY1" fmla="*/ 451945 h 767255"/>
              <a:gd name="connsiteX2" fmla="*/ 40936 w 188081"/>
              <a:gd name="connsiteY2" fmla="*/ 767255 h 767255"/>
            </a:gdLst>
            <a:ahLst/>
            <a:cxnLst>
              <a:cxn ang="0">
                <a:pos x="connsiteX0" y="connsiteY0"/>
              </a:cxn>
              <a:cxn ang="0">
                <a:pos x="connsiteX1" y="connsiteY1"/>
              </a:cxn>
              <a:cxn ang="0">
                <a:pos x="connsiteX2" y="connsiteY2"/>
              </a:cxn>
            </a:cxnLst>
            <a:rect l="l" t="t" r="r" b="b"/>
            <a:pathLst>
              <a:path w="188081" h="767255">
                <a:moveTo>
                  <a:pt x="188081" y="0"/>
                </a:moveTo>
                <a:cubicBezTo>
                  <a:pt x="111005" y="162034"/>
                  <a:pt x="33929" y="324069"/>
                  <a:pt x="9405" y="451945"/>
                </a:cubicBezTo>
                <a:cubicBezTo>
                  <a:pt x="-15119" y="579821"/>
                  <a:pt x="12908" y="673538"/>
                  <a:pt x="40936" y="76725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任意形状 82"/>
          <p:cNvSpPr/>
          <p:nvPr/>
        </p:nvSpPr>
        <p:spPr>
          <a:xfrm>
            <a:off x="5807500" y="3005959"/>
            <a:ext cx="286906" cy="1618593"/>
          </a:xfrm>
          <a:custGeom>
            <a:avLst/>
            <a:gdLst>
              <a:gd name="connsiteX0" fmla="*/ 193907 w 286906"/>
              <a:gd name="connsiteY0" fmla="*/ 0 h 1618593"/>
              <a:gd name="connsiteX1" fmla="*/ 277990 w 286906"/>
              <a:gd name="connsiteY1" fmla="*/ 777765 h 1618593"/>
              <a:gd name="connsiteX2" fmla="*/ 4721 w 286906"/>
              <a:gd name="connsiteY2" fmla="*/ 1408386 h 1618593"/>
              <a:gd name="connsiteX3" fmla="*/ 130845 w 286906"/>
              <a:gd name="connsiteY3" fmla="*/ 1618593 h 1618593"/>
            </a:gdLst>
            <a:ahLst/>
            <a:cxnLst>
              <a:cxn ang="0">
                <a:pos x="connsiteX0" y="connsiteY0"/>
              </a:cxn>
              <a:cxn ang="0">
                <a:pos x="connsiteX1" y="connsiteY1"/>
              </a:cxn>
              <a:cxn ang="0">
                <a:pos x="connsiteX2" y="connsiteY2"/>
              </a:cxn>
              <a:cxn ang="0">
                <a:pos x="connsiteX3" y="connsiteY3"/>
              </a:cxn>
            </a:cxnLst>
            <a:rect l="l" t="t" r="r" b="b"/>
            <a:pathLst>
              <a:path w="286906" h="1618593">
                <a:moveTo>
                  <a:pt x="193907" y="0"/>
                </a:moveTo>
                <a:cubicBezTo>
                  <a:pt x="251714" y="271517"/>
                  <a:pt x="309521" y="543034"/>
                  <a:pt x="277990" y="777765"/>
                </a:cubicBezTo>
                <a:cubicBezTo>
                  <a:pt x="246459" y="1012496"/>
                  <a:pt x="29245" y="1268248"/>
                  <a:pt x="4721" y="1408386"/>
                </a:cubicBezTo>
                <a:cubicBezTo>
                  <a:pt x="-19803" y="1548524"/>
                  <a:pt x="55521" y="1583558"/>
                  <a:pt x="130845" y="161859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1" name="组合 50"/>
          <p:cNvGrpSpPr/>
          <p:nvPr/>
        </p:nvGrpSpPr>
        <p:grpSpPr>
          <a:xfrm>
            <a:off x="4929905" y="3896149"/>
            <a:ext cx="1322740" cy="293267"/>
            <a:chOff x="4833436" y="4356643"/>
            <a:chExt cx="1322740" cy="293267"/>
          </a:xfrm>
        </p:grpSpPr>
        <p:sp>
          <p:nvSpPr>
            <p:cNvPr id="49" name="圆柱体 48"/>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84" name="任意形状 83"/>
          <p:cNvSpPr/>
          <p:nvPr/>
        </p:nvSpPr>
        <p:spPr>
          <a:xfrm>
            <a:off x="5695907" y="3026979"/>
            <a:ext cx="74272" cy="845032"/>
          </a:xfrm>
          <a:custGeom>
            <a:avLst/>
            <a:gdLst>
              <a:gd name="connsiteX0" fmla="*/ 74272 w 74272"/>
              <a:gd name="connsiteY0" fmla="*/ 0 h 845032"/>
              <a:gd name="connsiteX1" fmla="*/ 4904 w 74272"/>
              <a:gd name="connsiteY1" fmla="*/ 542334 h 845032"/>
              <a:gd name="connsiteX2" fmla="*/ 11210 w 74272"/>
              <a:gd name="connsiteY2" fmla="*/ 845032 h 845032"/>
            </a:gdLst>
            <a:ahLst/>
            <a:cxnLst>
              <a:cxn ang="0">
                <a:pos x="connsiteX0" y="connsiteY0"/>
              </a:cxn>
              <a:cxn ang="0">
                <a:pos x="connsiteX1" y="connsiteY1"/>
              </a:cxn>
              <a:cxn ang="0">
                <a:pos x="connsiteX2" y="connsiteY2"/>
              </a:cxn>
            </a:cxnLst>
            <a:rect l="l" t="t" r="r" b="b"/>
            <a:pathLst>
              <a:path w="74272" h="845032">
                <a:moveTo>
                  <a:pt x="74272" y="0"/>
                </a:moveTo>
                <a:cubicBezTo>
                  <a:pt x="44843" y="200747"/>
                  <a:pt x="15414" y="401495"/>
                  <a:pt x="4904" y="542334"/>
                </a:cubicBezTo>
                <a:cubicBezTo>
                  <a:pt x="-5606" y="683173"/>
                  <a:pt x="2802" y="764102"/>
                  <a:pt x="11210" y="845032"/>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合 29"/>
          <p:cNvGrpSpPr/>
          <p:nvPr/>
        </p:nvGrpSpPr>
        <p:grpSpPr>
          <a:xfrm>
            <a:off x="5554694" y="3297919"/>
            <a:ext cx="2261093" cy="379093"/>
            <a:chOff x="6020854" y="1548730"/>
            <a:chExt cx="2261093" cy="450518"/>
          </a:xfrm>
        </p:grpSpPr>
        <p:sp>
          <p:nvSpPr>
            <p:cNvPr id="31" name="云形 30"/>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 to handle complex requests? </a:t>
            </a:r>
            <a:endParaRPr kumimoji="1" lang="zh-CN" altLang="en-US" dirty="0"/>
          </a:p>
        </p:txBody>
      </p:sp>
      <p:sp>
        <p:nvSpPr>
          <p:cNvPr id="3" name="内容占位符 2"/>
          <p:cNvSpPr>
            <a:spLocks noGrp="1"/>
          </p:cNvSpPr>
          <p:nvPr>
            <p:ph idx="1"/>
          </p:nvPr>
        </p:nvSpPr>
        <p:spPr>
          <a:xfrm>
            <a:off x="457200" y="1129308"/>
            <a:ext cx="6096000" cy="4167654"/>
          </a:xfrm>
        </p:spPr>
        <p:txBody>
          <a:bodyPr>
            <a:normAutofit/>
          </a:bodyPr>
          <a:lstStyle/>
          <a:p>
            <a:r>
              <a:rPr kumimoji="1" lang="en-US" altLang="zh-CN" dirty="0"/>
              <a:t>Example</a:t>
            </a:r>
            <a:r>
              <a:rPr kumimoji="1" lang="en-US" altLang="zh-CN" b="0" dirty="0"/>
              <a:t>: after the website becoming larger, handling requests is far</a:t>
            </a:r>
            <a:r>
              <a:rPr kumimoji="1" lang="zh-CN" altLang="en-US" b="0" dirty="0"/>
              <a:t> </a:t>
            </a:r>
            <a:r>
              <a:rPr kumimoji="1" lang="en-US" altLang="zh-CN" b="0" dirty="0"/>
              <a:t>more</a:t>
            </a:r>
            <a:r>
              <a:rPr kumimoji="1" lang="zh-CN" altLang="en-US" b="0" dirty="0"/>
              <a:t> </a:t>
            </a:r>
            <a:r>
              <a:rPr kumimoji="1" lang="en-US" altLang="zh-CN" b="0" dirty="0"/>
              <a:t>than displaying a</a:t>
            </a:r>
            <a:r>
              <a:rPr kumimoji="1" lang="zh-CN" altLang="en-US" b="0" dirty="0"/>
              <a:t> </a:t>
            </a:r>
            <a:r>
              <a:rPr kumimoji="1" lang="en-US" altLang="zh-CN" b="0" dirty="0"/>
              <a:t>(static)</a:t>
            </a:r>
            <a:r>
              <a:rPr kumimoji="1" lang="zh-CN" altLang="en-US" b="0" dirty="0"/>
              <a:t> </a:t>
            </a:r>
            <a:r>
              <a:rPr kumimoji="1" lang="en-US" altLang="zh-CN" b="0" dirty="0"/>
              <a:t>web page </a:t>
            </a:r>
            <a:endParaRPr kumimoji="1" lang="en-US" altLang="zh-CN" b="0" dirty="0"/>
          </a:p>
          <a:p>
            <a:endParaRPr kumimoji="1" lang="en-US" altLang="zh-CN" b="0" dirty="0"/>
          </a:p>
          <a:p>
            <a:r>
              <a:rPr kumimoji="1" lang="en-GB" altLang="zh-CN" dirty="0"/>
              <a:t>Alipay</a:t>
            </a:r>
            <a:r>
              <a:rPr kumimoji="1" lang="zh-CN" altLang="en-US" dirty="0"/>
              <a:t> </a:t>
            </a:r>
            <a:r>
              <a:rPr kumimoji="1" lang="en-US" altLang="zh-CN" dirty="0"/>
              <a:t>(</a:t>
            </a:r>
            <a:r>
              <a:rPr kumimoji="1" lang="zh-CN" altLang="en-US" dirty="0"/>
              <a:t>支付宝</a:t>
            </a:r>
            <a:r>
              <a:rPr kumimoji="1" lang="en-US" altLang="zh-CN" dirty="0"/>
              <a:t>)</a:t>
            </a:r>
            <a:endParaRPr kumimoji="1" lang="en-US" altLang="zh-CN" dirty="0"/>
          </a:p>
          <a:p>
            <a:pPr lvl="1"/>
            <a:r>
              <a:rPr kumimoji="1" lang="en-US" altLang="zh-CN" dirty="0"/>
              <a:t>E.g.,</a:t>
            </a:r>
            <a:r>
              <a:rPr kumimoji="1" lang="zh-CN" altLang="en-US" dirty="0"/>
              <a:t> </a:t>
            </a:r>
            <a:r>
              <a:rPr kumimoji="1" lang="en-US" altLang="zh-CN" dirty="0"/>
              <a:t>fraud</a:t>
            </a:r>
            <a:r>
              <a:rPr kumimoji="1" lang="zh-CN" altLang="en-US" dirty="0"/>
              <a:t> </a:t>
            </a:r>
            <a:r>
              <a:rPr kumimoji="1" lang="en-US" altLang="zh-CN" dirty="0"/>
              <a:t>detection</a:t>
            </a:r>
            <a:endParaRPr kumimoji="1" lang="en-US" altLang="zh-CN" dirty="0"/>
          </a:p>
          <a:p>
            <a:r>
              <a:rPr kumimoji="1" lang="en-US" altLang="zh-CN" dirty="0"/>
              <a:t>Taobao</a:t>
            </a:r>
            <a:endParaRPr kumimoji="1" lang="en-US" altLang="zh-CN" dirty="0"/>
          </a:p>
          <a:p>
            <a:pPr lvl="1"/>
            <a:r>
              <a:rPr kumimoji="1" lang="en-US" altLang="zh-CN" dirty="0"/>
              <a:t>Hot list (</a:t>
            </a:r>
            <a:r>
              <a:rPr kumimoji="1" lang="zh-CN" altLang="en-US" dirty="0"/>
              <a:t>热榜</a:t>
            </a:r>
            <a:r>
              <a:rPr kumimoji="1" lang="en-US" altLang="zh-CN" dirty="0"/>
              <a:t>)</a:t>
            </a:r>
            <a:endParaRPr kumimoji="1" lang="en-US" altLang="zh-CN" dirty="0"/>
          </a:p>
          <a:p>
            <a:pPr lvl="1"/>
            <a:r>
              <a:rPr kumimoji="1" lang="en-US" altLang="zh-CN" dirty="0"/>
              <a:t>Dynamic</a:t>
            </a:r>
            <a:r>
              <a:rPr kumimoji="1" lang="zh-CN" altLang="en-US" dirty="0"/>
              <a:t> </a:t>
            </a:r>
            <a:r>
              <a:rPr kumimoji="1" lang="en-US" altLang="zh-CN" dirty="0"/>
              <a:t>product</a:t>
            </a:r>
            <a:r>
              <a:rPr kumimoji="1" lang="zh-CN" altLang="en-US" dirty="0"/>
              <a:t> </a:t>
            </a:r>
            <a:r>
              <a:rPr kumimoji="1" lang="en-US" altLang="zh-CN" dirty="0"/>
              <a:t>ads</a:t>
            </a:r>
            <a:r>
              <a:rPr kumimoji="1" lang="zh-CN" altLang="en-US" dirty="0"/>
              <a:t> </a:t>
            </a:r>
            <a:r>
              <a:rPr kumimoji="1" lang="en-US" altLang="zh-CN" dirty="0"/>
              <a:t>(</a:t>
            </a:r>
            <a:r>
              <a:rPr kumimoji="1" lang="zh-CN" altLang="en-US" dirty="0"/>
              <a:t>千人千面</a:t>
            </a:r>
            <a:r>
              <a:rPr kumimoji="1" lang="en-US" altLang="zh-CN" dirty="0"/>
              <a:t>)</a:t>
            </a:r>
            <a:endParaRPr kumimoji="1" lang="en-US" altLang="zh-CN" dirty="0"/>
          </a:p>
          <a:p>
            <a:pPr lvl="1"/>
            <a:r>
              <a:rPr kumimoji="1" lang="en-US" altLang="zh-CN" dirty="0"/>
              <a:t>Recommendation</a:t>
            </a:r>
            <a:r>
              <a:rPr kumimoji="1" lang="zh-CN" altLang="en-US" dirty="0"/>
              <a:t> </a:t>
            </a:r>
            <a:r>
              <a:rPr kumimoji="1" lang="en-US" altLang="zh-CN" dirty="0"/>
              <a:t>(you</a:t>
            </a:r>
            <a:r>
              <a:rPr kumimoji="1" lang="zh-CN" altLang="en-US" dirty="0"/>
              <a:t> </a:t>
            </a:r>
            <a:r>
              <a:rPr kumimoji="1" lang="en-US" altLang="zh-CN" dirty="0"/>
              <a:t>might</a:t>
            </a:r>
            <a:r>
              <a:rPr kumimoji="1" lang="zh-CN" altLang="en-US" dirty="0"/>
              <a:t> </a:t>
            </a:r>
            <a:r>
              <a:rPr kumimoji="1" lang="en-US" altLang="zh-CN" dirty="0"/>
              <a:t>also</a:t>
            </a:r>
            <a:r>
              <a:rPr kumimoji="1" lang="zh-CN" altLang="en-US" dirty="0"/>
              <a:t> </a:t>
            </a:r>
            <a:r>
              <a:rPr kumimoji="1" lang="en-US" altLang="zh-CN" dirty="0"/>
              <a:t>like)</a:t>
            </a:r>
            <a:endParaRPr kumimoji="1" lang="en-US" altLang="zh-CN" dirty="0"/>
          </a:p>
          <a:p>
            <a:pPr lvl="1"/>
            <a:r>
              <a:rPr kumimoji="1" lang="en-US" altLang="zh-CN" dirty="0"/>
              <a:t>…</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6" name="图片 5"/>
          <p:cNvPicPr>
            <a:picLocks noChangeAspect="1"/>
          </p:cNvPicPr>
          <p:nvPr/>
        </p:nvPicPr>
        <p:blipFill>
          <a:blip r:embed="rId1" cstate="screen"/>
          <a:stretch>
            <a:fillRect/>
          </a:stretch>
        </p:blipFill>
        <p:spPr>
          <a:xfrm>
            <a:off x="5148064" y="2216229"/>
            <a:ext cx="1608006" cy="3481035"/>
          </a:xfrm>
          <a:prstGeom prst="rect">
            <a:avLst/>
          </a:prstGeom>
        </p:spPr>
      </p:pic>
      <p:sp>
        <p:nvSpPr>
          <p:cNvPr id="7" name="矩形 6"/>
          <p:cNvSpPr/>
          <p:nvPr/>
        </p:nvSpPr>
        <p:spPr>
          <a:xfrm>
            <a:off x="5148064" y="3937000"/>
            <a:ext cx="1666528" cy="1359962"/>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5339165" y="3822330"/>
            <a:ext cx="1284326" cy="276999"/>
          </a:xfrm>
          <a:prstGeom prst="rect">
            <a:avLst/>
          </a:prstGeom>
          <a:solidFill>
            <a:schemeClr val="bg1"/>
          </a:solidFill>
        </p:spPr>
        <p:txBody>
          <a:bodyPr wrap="none">
            <a:spAutoFit/>
          </a:bodyPr>
          <a:lstStyle/>
          <a:p>
            <a:r>
              <a:rPr kumimoji="1" lang="en-US" altLang="zh-CN" sz="1200" dirty="0"/>
              <a:t>Customized ads</a:t>
            </a:r>
            <a:endParaRPr lang="zh-CN" altLang="en-US" sz="1200" dirty="0"/>
          </a:p>
        </p:txBody>
      </p:sp>
      <p:sp>
        <p:nvSpPr>
          <p:cNvPr id="9" name="矩形 8"/>
          <p:cNvSpPr/>
          <p:nvPr/>
        </p:nvSpPr>
        <p:spPr>
          <a:xfrm>
            <a:off x="7566311" y="1129308"/>
            <a:ext cx="731290" cy="276999"/>
          </a:xfrm>
          <a:prstGeom prst="rect">
            <a:avLst/>
          </a:prstGeom>
          <a:solidFill>
            <a:schemeClr val="bg1"/>
          </a:solidFill>
        </p:spPr>
        <p:txBody>
          <a:bodyPr wrap="none">
            <a:spAutoFit/>
          </a:bodyPr>
          <a:lstStyle/>
          <a:p>
            <a:r>
              <a:rPr kumimoji="1" lang="en-US" altLang="zh-CN" sz="1200" dirty="0"/>
              <a:t>Hot lists</a:t>
            </a:r>
            <a:endParaRPr lang="zh-CN" altLang="en-US" sz="1200" dirty="0"/>
          </a:p>
        </p:txBody>
      </p:sp>
      <p:pic>
        <p:nvPicPr>
          <p:cNvPr id="10" name="图片 9"/>
          <p:cNvPicPr>
            <a:picLocks noChangeAspect="1"/>
          </p:cNvPicPr>
          <p:nvPr/>
        </p:nvPicPr>
        <p:blipFill>
          <a:blip r:embed="rId2"/>
          <a:stretch>
            <a:fillRect/>
          </a:stretch>
        </p:blipFill>
        <p:spPr>
          <a:xfrm>
            <a:off x="6935512" y="1369794"/>
            <a:ext cx="1992889" cy="35933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Scalable websites are everywhere</a:t>
            </a:r>
            <a:endParaRPr kumimoji="1" lang="zh-CN" altLang="en-US" dirty="0"/>
          </a:p>
        </p:txBody>
      </p:sp>
      <p:sp>
        <p:nvSpPr>
          <p:cNvPr id="3" name="内容占位符 2"/>
          <p:cNvSpPr>
            <a:spLocks noGrp="1"/>
          </p:cNvSpPr>
          <p:nvPr>
            <p:ph idx="1"/>
          </p:nvPr>
        </p:nvSpPr>
        <p:spPr>
          <a:xfrm>
            <a:off x="5167742" y="1129308"/>
            <a:ext cx="3707904" cy="3771636"/>
          </a:xfrm>
        </p:spPr>
        <p:txBody>
          <a:bodyPr/>
          <a:lstStyle/>
          <a:p>
            <a:r>
              <a:rPr kumimoji="1" lang="en-US" altLang="zh-CN" dirty="0"/>
              <a:t>High request rate</a:t>
            </a:r>
            <a:endParaRPr kumimoji="1" lang="en-US" altLang="zh-CN" dirty="0"/>
          </a:p>
          <a:p>
            <a:pPr lvl="1"/>
            <a:r>
              <a:rPr kumimoji="1" lang="en-US" altLang="zh-CN" dirty="0"/>
              <a:t>100 billions of requests </a:t>
            </a:r>
            <a:r>
              <a:rPr kumimoji="1" lang="en-US" altLang="zh-CN" b="1" dirty="0">
                <a:solidFill>
                  <a:srgbClr val="FF7E79"/>
                </a:solidFill>
              </a:rPr>
              <a:t>daily</a:t>
            </a:r>
            <a:endParaRPr kumimoji="1" lang="en-US" altLang="zh-CN" b="1" dirty="0">
              <a:solidFill>
                <a:srgbClr val="FF7E79"/>
              </a:solidFill>
            </a:endParaRPr>
          </a:p>
          <a:p>
            <a:r>
              <a:rPr kumimoji="1" lang="en-US" altLang="zh-CN" dirty="0"/>
              <a:t>Massive data</a:t>
            </a:r>
            <a:endParaRPr kumimoji="1" lang="en-US" altLang="zh-CN" dirty="0"/>
          </a:p>
          <a:p>
            <a:pPr lvl="1"/>
            <a:r>
              <a:rPr kumimoji="1" lang="en-GB" altLang="zh-CN" b="1" dirty="0">
                <a:solidFill>
                  <a:srgbClr val="000000">
                    <a:lumMod val="75000"/>
                    <a:lumOff val="25000"/>
                  </a:srgbClr>
                </a:solidFill>
              </a:rPr>
              <a:t>Facebook</a:t>
            </a:r>
            <a:r>
              <a:rPr kumimoji="1" lang="en-GB" altLang="zh-CN" dirty="0">
                <a:solidFill>
                  <a:srgbClr val="000000">
                    <a:lumMod val="75000"/>
                    <a:lumOff val="25000"/>
                  </a:srgbClr>
                </a:solidFill>
              </a:rPr>
              <a:t> has more than </a:t>
            </a:r>
            <a:r>
              <a:rPr kumimoji="1" lang="en-GB" altLang="zh-CN" b="1" dirty="0">
                <a:solidFill>
                  <a:srgbClr val="FF7E79"/>
                </a:solidFill>
              </a:rPr>
              <a:t>1 billion </a:t>
            </a:r>
            <a:r>
              <a:rPr kumimoji="1" lang="en-GB" altLang="zh-CN" dirty="0">
                <a:solidFill>
                  <a:srgbClr val="000000">
                    <a:lumMod val="75000"/>
                    <a:lumOff val="25000"/>
                  </a:srgbClr>
                </a:solidFill>
              </a:rPr>
              <a:t>of images uploaded </a:t>
            </a:r>
            <a:r>
              <a:rPr kumimoji="1" lang="en-GB" altLang="zh-CN" b="1" dirty="0">
                <a:solidFill>
                  <a:srgbClr val="FF7E79"/>
                </a:solidFill>
              </a:rPr>
              <a:t>weekly</a:t>
            </a:r>
            <a:r>
              <a:rPr kumimoji="1" lang="en-GB" altLang="zh-CN" dirty="0">
                <a:solidFill>
                  <a:srgbClr val="000000">
                    <a:lumMod val="75000"/>
                    <a:lumOff val="25000"/>
                  </a:srgbClr>
                </a:solidFill>
              </a:rPr>
              <a:t>, </a:t>
            </a:r>
            <a:r>
              <a:rPr kumimoji="1" lang="en-GB" altLang="zh-CN" b="1" dirty="0">
                <a:solidFill>
                  <a:srgbClr val="000000">
                    <a:lumMod val="75000"/>
                    <a:lumOff val="25000"/>
                  </a:srgbClr>
                </a:solidFill>
              </a:rPr>
              <a:t>Baidu</a:t>
            </a:r>
            <a:r>
              <a:rPr kumimoji="1" lang="en-GB" altLang="zh-CN" dirty="0">
                <a:solidFill>
                  <a:srgbClr val="000000">
                    <a:lumMod val="75000"/>
                    <a:lumOff val="25000"/>
                  </a:srgbClr>
                </a:solidFill>
              </a:rPr>
              <a:t> stores </a:t>
            </a:r>
            <a:r>
              <a:rPr kumimoji="1" lang="en-GB" altLang="zh-CN" b="1" dirty="0">
                <a:solidFill>
                  <a:srgbClr val="FF7E79"/>
                </a:solidFill>
              </a:rPr>
              <a:t>tens of billions </a:t>
            </a:r>
            <a:r>
              <a:rPr kumimoji="1" lang="en-GB" altLang="zh-CN" dirty="0">
                <a:solidFill>
                  <a:srgbClr val="000000">
                    <a:lumMod val="75000"/>
                    <a:lumOff val="25000"/>
                  </a:srgbClr>
                </a:solidFill>
              </a:rPr>
              <a:t>of web pages</a:t>
            </a:r>
            <a:endParaRPr kumimoji="1" lang="en-GB" altLang="zh-CN" dirty="0">
              <a:solidFill>
                <a:srgbClr val="000000">
                  <a:lumMod val="75000"/>
                  <a:lumOff val="25000"/>
                </a:srgbClr>
              </a:solidFill>
            </a:endParaRPr>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3074" name="Picture 2"/>
          <p:cNvPicPr>
            <a:picLocks noChangeAspect="1" noChangeArrowheads="1"/>
          </p:cNvPicPr>
          <p:nvPr/>
        </p:nvPicPr>
        <p:blipFill>
          <a:blip r:embed="rId1"/>
          <a:srcRect/>
          <a:stretch>
            <a:fillRect/>
          </a:stretch>
        </p:blipFill>
        <p:spPr bwMode="auto">
          <a:xfrm>
            <a:off x="276982" y="1086656"/>
            <a:ext cx="4572000" cy="216674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cstate="screen"/>
          <a:stretch>
            <a:fillRect/>
          </a:stretch>
        </p:blipFill>
        <p:spPr>
          <a:xfrm>
            <a:off x="245366" y="3377782"/>
            <a:ext cx="4572000" cy="1118436"/>
          </a:xfrm>
          <a:prstGeom prst="rect">
            <a:avLst/>
          </a:prstGeom>
        </p:spPr>
      </p:pic>
      <p:pic>
        <p:nvPicPr>
          <p:cNvPr id="8" name="Picture 36"/>
          <p:cNvPicPr>
            <a:picLocks noChangeAspect="1"/>
          </p:cNvPicPr>
          <p:nvPr/>
        </p:nvPicPr>
        <p:blipFill>
          <a:blip r:embed="rId3" cstate="screen"/>
          <a:stretch>
            <a:fillRect/>
          </a:stretch>
        </p:blipFill>
        <p:spPr>
          <a:xfrm>
            <a:off x="49572" y="4594534"/>
            <a:ext cx="2517298" cy="1111201"/>
          </a:xfrm>
          <a:prstGeom prst="rect">
            <a:avLst/>
          </a:prstGeom>
        </p:spPr>
      </p:pic>
      <p:pic>
        <p:nvPicPr>
          <p:cNvPr id="9" name="Picture 6"/>
          <p:cNvPicPr>
            <a:picLocks noChangeAspect="1"/>
          </p:cNvPicPr>
          <p:nvPr/>
        </p:nvPicPr>
        <p:blipFill>
          <a:blip r:embed="rId4" cstate="screen"/>
          <a:stretch>
            <a:fillRect/>
          </a:stretch>
        </p:blipFill>
        <p:spPr>
          <a:xfrm>
            <a:off x="2650208" y="4628344"/>
            <a:ext cx="2517298" cy="12074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686800" cy="900442"/>
          </a:xfrm>
        </p:spPr>
        <p:txBody>
          <a:bodyPr/>
          <a:lstStyle/>
          <a:p>
            <a:r>
              <a:rPr kumimoji="1" lang="en-US" altLang="zh-CN" dirty="0"/>
              <a:t>Use </a:t>
            </a:r>
            <a:r>
              <a:rPr kumimoji="1" lang="en-US" altLang="zh-CN" dirty="0">
                <a:solidFill>
                  <a:srgbClr val="FF0000"/>
                </a:solidFill>
              </a:rPr>
              <a:t>distributed computing frameworks</a:t>
            </a:r>
            <a:r>
              <a:rPr kumimoji="1" lang="en-US" altLang="zh-CN" dirty="0"/>
              <a:t> </a:t>
            </a:r>
            <a:r>
              <a:rPr kumimoji="1" lang="en-US" altLang="zh-CN" b="0" dirty="0"/>
              <a:t>for complex queries</a:t>
            </a:r>
            <a:endParaRPr kumimoji="1" lang="zh-CN" altLang="en-US" b="0" dirty="0"/>
          </a:p>
        </p:txBody>
      </p:sp>
      <p:sp>
        <p:nvSpPr>
          <p:cNvPr id="3" name="内容占位符 2"/>
          <p:cNvSpPr>
            <a:spLocks noGrp="1"/>
          </p:cNvSpPr>
          <p:nvPr>
            <p:ph idx="1"/>
          </p:nvPr>
        </p:nvSpPr>
        <p:spPr/>
        <p:txBody>
          <a:bodyPr/>
          <a:lstStyle/>
          <a:p>
            <a:r>
              <a:rPr kumimoji="1" lang="en-US" altLang="zh-CN" dirty="0"/>
              <a:t>General</a:t>
            </a:r>
            <a:r>
              <a:rPr kumimoji="1" lang="zh-CN" altLang="en-US" dirty="0"/>
              <a:t> </a:t>
            </a:r>
            <a:r>
              <a:rPr kumimoji="1" lang="en-US" altLang="zh-CN" dirty="0"/>
              <a:t>batch processing systems </a:t>
            </a:r>
            <a:endParaRPr kumimoji="1" lang="en-US" altLang="zh-CN" dirty="0"/>
          </a:p>
          <a:p>
            <a:pPr lvl="1"/>
            <a:r>
              <a:rPr kumimoji="1" lang="en-US" altLang="zh-CN" dirty="0"/>
              <a:t>MapReduce, Spark, etc.</a:t>
            </a:r>
            <a:endParaRPr kumimoji="1" lang="en-US" altLang="zh-CN" dirty="0"/>
          </a:p>
          <a:p>
            <a:r>
              <a:rPr kumimoji="1" lang="en-US" altLang="zh-CN" dirty="0"/>
              <a:t>Graph processing systems </a:t>
            </a:r>
            <a:endParaRPr kumimoji="1" lang="en-US" altLang="zh-CN" dirty="0"/>
          </a:p>
          <a:p>
            <a:pPr lvl="1"/>
            <a:r>
              <a:rPr kumimoji="1" lang="en-US" altLang="zh-CN" dirty="0"/>
              <a:t>GraphLab, Pregel, etc.</a:t>
            </a:r>
            <a:endParaRPr kumimoji="1" lang="en-US" altLang="zh-CN" dirty="0"/>
          </a:p>
          <a:p>
            <a:r>
              <a:rPr kumimoji="1" lang="en-US" altLang="zh-CN" dirty="0"/>
              <a:t>Machine learning systems </a:t>
            </a:r>
            <a:endParaRPr kumimoji="1" lang="en-US" altLang="zh-CN" dirty="0"/>
          </a:p>
          <a:p>
            <a:pPr lvl="1"/>
            <a:r>
              <a:rPr kumimoji="1" lang="en-US" altLang="zh-CN" dirty="0" err="1"/>
              <a:t>Tensorflow</a:t>
            </a:r>
            <a:r>
              <a:rPr kumimoji="1" lang="en-US" altLang="zh-CN" dirty="0"/>
              <a:t>, </a:t>
            </a:r>
            <a:r>
              <a:rPr kumimoji="1" lang="en-US" altLang="zh-CN" dirty="0" err="1"/>
              <a:t>pytorch</a:t>
            </a:r>
            <a:r>
              <a:rPr kumimoji="1" lang="en-US" altLang="zh-CN" dirty="0"/>
              <a:t>, etc.</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Picture 4"/>
          <p:cNvPicPr>
            <a:picLocks noChangeAspect="1" noChangeArrowheads="1"/>
          </p:cNvPicPr>
          <p:nvPr/>
        </p:nvPicPr>
        <p:blipFill rotWithShape="1">
          <a:blip r:embed="rId1" cstate="screen">
            <a:extLst>
              <a:ext uri="{BEBA8EAE-BF5A-486C-A8C5-ECC9F3942E4B}">
                <a14:imgProps xmlns:a14="http://schemas.microsoft.com/office/drawing/2010/main">
                  <a14:imgLayer r:embed="rId2">
                    <a14:imgEffect>
                      <a14:colorTemperature colorTemp="5900"/>
                    </a14:imgEffect>
                  </a14:imgLayer>
                </a14:imgProps>
              </a:ext>
            </a:extLst>
          </a:blip>
          <a:srcRect/>
          <a:stretch>
            <a:fillRect/>
          </a:stretch>
        </p:blipFill>
        <p:spPr bwMode="auto">
          <a:xfrm>
            <a:off x="5419946" y="3449214"/>
            <a:ext cx="2160240" cy="2068521"/>
          </a:xfrm>
          <a:prstGeom prst="roundRect">
            <a:avLst>
              <a:gd name="adj" fmla="val 26673"/>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descr="Z:\Research\0.IPADS\slides\1.ds\graph-parallel\powerlyra\social-network-links.jpg"/>
          <p:cNvPicPr>
            <a:picLocks noChangeAspect="1" noChangeArrowheads="1"/>
          </p:cNvPicPr>
          <p:nvPr/>
        </p:nvPicPr>
        <p:blipFill rotWithShape="1">
          <a:blip r:embed="rId3" cstate="screen"/>
          <a:srcRect/>
          <a:stretch>
            <a:fillRect/>
          </a:stretch>
        </p:blipFill>
        <p:spPr bwMode="auto">
          <a:xfrm>
            <a:off x="923921" y="3721596"/>
            <a:ext cx="2703591" cy="2144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2703" b="95946" l="1653" r="94628"/>
                    </a14:imgEffect>
                  </a14:imgLayer>
                </a14:imgProps>
              </a:ext>
            </a:extLst>
          </a:blip>
          <a:srcRect l="5521" t="3887" r="4592" b="7045"/>
          <a:stretch>
            <a:fillRect/>
          </a:stretch>
        </p:blipFill>
        <p:spPr bwMode="auto">
          <a:xfrm>
            <a:off x="7422592" y="2388547"/>
            <a:ext cx="1617920" cy="1470665"/>
          </a:xfrm>
          <a:prstGeom prst="roundRect">
            <a:avLst>
              <a:gd name="adj" fmla="val 1238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cstate="screen">
            <a:extLst>
              <a:ext uri="{BEBA8EAE-BF5A-486C-A8C5-ECC9F3942E4B}">
                <a14:imgProps xmlns:a14="http://schemas.microsoft.com/office/drawing/2010/main">
                  <a14:imgLayer r:embed="rId7">
                    <a14:imgEffect>
                      <a14:saturation sat="400000"/>
                    </a14:imgEffect>
                  </a14:imgLayer>
                </a14:imgProps>
              </a:ext>
            </a:extLst>
          </a:blip>
          <a:srcRect/>
          <a:stretch>
            <a:fillRect/>
          </a:stretch>
        </p:blipFill>
        <p:spPr bwMode="auto">
          <a:xfrm>
            <a:off x="5148064" y="1049348"/>
            <a:ext cx="3134938" cy="1289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descr="Z:\Research\0.IPADS\slides\1.ds\graph-parallel\powerlyra\Body-DNA-icon.png"/>
          <p:cNvPicPr>
            <a:picLocks noChangeAspect="1" noChangeArrowheads="1"/>
          </p:cNvPicPr>
          <p:nvPr/>
        </p:nvPicPr>
        <p:blipFill>
          <a:blip r:embed="rId8" cstate="screen"/>
          <a:srcRect/>
          <a:stretch>
            <a:fillRect/>
          </a:stretch>
        </p:blipFill>
        <p:spPr bwMode="auto">
          <a:xfrm>
            <a:off x="7369974" y="3861607"/>
            <a:ext cx="1208810" cy="12088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Z:\Research\0.IPADS\slides\1.ds\graph-parallel\powerlyra\social-media.png"/>
          <p:cNvPicPr>
            <a:picLocks noChangeAspect="1" noChangeArrowheads="1"/>
          </p:cNvPicPr>
          <p:nvPr/>
        </p:nvPicPr>
        <p:blipFill>
          <a:blip r:embed="rId9" cstate="screen"/>
          <a:srcRect/>
          <a:stretch>
            <a:fillRect/>
          </a:stretch>
        </p:blipFill>
        <p:spPr bwMode="auto">
          <a:xfrm>
            <a:off x="3809912" y="3811508"/>
            <a:ext cx="1820246" cy="1674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hat Is Machine Learning: Definition, Types, Applications and Examples -  Potentia Analytics"/>
          <p:cNvPicPr>
            <a:picLocks noChangeAspect="1" noChangeArrowheads="1"/>
          </p:cNvPicPr>
          <p:nvPr/>
        </p:nvPicPr>
        <p:blipFill>
          <a:blip r:embed="rId10"/>
          <a:srcRect/>
          <a:stretch>
            <a:fillRect/>
          </a:stretch>
        </p:blipFill>
        <p:spPr bwMode="auto">
          <a:xfrm>
            <a:off x="4897015" y="2421111"/>
            <a:ext cx="1673081" cy="978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9299376" cy="900442"/>
          </a:xfrm>
        </p:spPr>
        <p:txBody>
          <a:bodyPr/>
          <a:lstStyle/>
          <a:p>
            <a:r>
              <a:rPr kumimoji="1" lang="en-US" altLang="zh-CN" dirty="0"/>
              <a:t>Step #7: </a:t>
            </a:r>
            <a:r>
              <a:rPr kumimoji="1" lang="en-US" altLang="zh-CN" b="0" dirty="0"/>
              <a:t>separated applications + distributed computing</a:t>
            </a:r>
            <a:endParaRPr kumimoji="1" lang="zh-CN" altLang="en-US" dirty="0"/>
          </a:p>
        </p:txBody>
      </p:sp>
      <p:sp>
        <p:nvSpPr>
          <p:cNvPr id="3" name="内容占位符 2"/>
          <p:cNvSpPr>
            <a:spLocks noGrp="1"/>
          </p:cNvSpPr>
          <p:nvPr>
            <p:ph idx="1"/>
          </p:nvPr>
        </p:nvSpPr>
        <p:spPr/>
        <p:txBody>
          <a:bodyPr/>
          <a:lstStyle/>
          <a:p>
            <a:r>
              <a:rPr kumimoji="1" lang="en-US" altLang="zh-CN" dirty="0"/>
              <a:t>Example</a:t>
            </a:r>
            <a:endParaRPr kumimoji="1" lang="en-US" altLang="zh-CN" dirty="0"/>
          </a:p>
          <a:p>
            <a:pPr lvl="1"/>
            <a:r>
              <a:rPr kumimoji="1" lang="en-US" altLang="zh-CN" dirty="0"/>
              <a:t>Use </a:t>
            </a:r>
            <a:r>
              <a:rPr kumimoji="1" lang="en-US" altLang="zh-CN" b="1" dirty="0">
                <a:solidFill>
                  <a:srgbClr val="FF5F00"/>
                </a:solidFill>
              </a:rPr>
              <a:t>general</a:t>
            </a:r>
            <a:r>
              <a:rPr kumimoji="1" lang="zh-CN" altLang="en-US" b="1" dirty="0">
                <a:solidFill>
                  <a:srgbClr val="FF5F00"/>
                </a:solidFill>
              </a:rPr>
              <a:t> </a:t>
            </a:r>
            <a:r>
              <a:rPr kumimoji="1" lang="en-US" altLang="zh-CN" b="1" dirty="0">
                <a:solidFill>
                  <a:srgbClr val="FF5F00"/>
                </a:solidFill>
              </a:rPr>
              <a:t>batch processing system </a:t>
            </a:r>
            <a:r>
              <a:rPr kumimoji="1" lang="en-US" altLang="zh-CN" dirty="0"/>
              <a:t>to generate hot list</a:t>
            </a:r>
            <a:endParaRPr kumimoji="1" lang="en-US" altLang="zh-CN" dirty="0"/>
          </a:p>
          <a:p>
            <a:pPr lvl="1"/>
            <a:r>
              <a:rPr kumimoji="1" lang="en-US" altLang="zh-CN" dirty="0"/>
              <a:t>Use </a:t>
            </a:r>
            <a:r>
              <a:rPr kumimoji="1" lang="en-US" altLang="zh-CN" b="1" dirty="0">
                <a:solidFill>
                  <a:srgbClr val="FF5F00"/>
                </a:solidFill>
              </a:rPr>
              <a:t>graph system</a:t>
            </a:r>
            <a:r>
              <a:rPr kumimoji="1" lang="en-US" altLang="zh-CN" dirty="0"/>
              <a:t> to detect credit card fraud </a:t>
            </a:r>
            <a:endParaRPr kumimoji="1" lang="en-US" altLang="zh-CN" dirty="0"/>
          </a:p>
          <a:p>
            <a:pPr lvl="1"/>
            <a:r>
              <a:rPr kumimoji="1" lang="en-US" altLang="zh-CN" dirty="0"/>
              <a:t>Each framework is powered by </a:t>
            </a:r>
            <a:r>
              <a:rPr kumimoji="1" lang="en-US" altLang="zh-CN" b="1" dirty="0"/>
              <a:t>massive machines </a:t>
            </a:r>
            <a:endParaRPr kumimoji="1" lang="zh-CN" altLang="en-US" b="1"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5" name="组合 4"/>
          <p:cNvGrpSpPr/>
          <p:nvPr/>
        </p:nvGrpSpPr>
        <p:grpSpPr>
          <a:xfrm rot="16200000">
            <a:off x="1514700" y="4094000"/>
            <a:ext cx="1548280" cy="638043"/>
            <a:chOff x="6020855" y="1361203"/>
            <a:chExt cx="1548280" cy="638043"/>
          </a:xfrm>
        </p:grpSpPr>
        <p:sp>
          <p:nvSpPr>
            <p:cNvPr id="6" name="云形 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p:cNvPicPr>
            <a:picLocks noChangeAspect="1" noChangeArrowheads="1"/>
          </p:cNvPicPr>
          <p:nvPr/>
        </p:nvPicPr>
        <p:blipFill>
          <a:blip r:embed="rId1" cstate="screen"/>
          <a:srcRect/>
          <a:stretch>
            <a:fillRect/>
          </a:stretch>
        </p:blipFill>
        <p:spPr bwMode="auto">
          <a:xfrm>
            <a:off x="475021" y="3504945"/>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p:cNvPicPr>
            <a:picLocks noChangeAspect="1" noChangeArrowheads="1"/>
          </p:cNvPicPr>
          <p:nvPr/>
        </p:nvPicPr>
        <p:blipFill>
          <a:blip r:embed="rId2" cstate="screen"/>
          <a:srcRect/>
          <a:stretch>
            <a:fillRect/>
          </a:stretch>
        </p:blipFill>
        <p:spPr bwMode="auto">
          <a:xfrm>
            <a:off x="475021" y="4543566"/>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p:cNvCxnSpPr/>
          <p:nvPr/>
        </p:nvCxnSpPr>
        <p:spPr>
          <a:xfrm>
            <a:off x="1177423" y="3652029"/>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1174780" y="385589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177423" y="405976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V="1">
            <a:off x="1177423" y="4572972"/>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V="1">
            <a:off x="1174780" y="4722696"/>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1174780" y="4888500"/>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2832857" y="4033530"/>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2832857" y="4187621"/>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2832857" y="4336675"/>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2832857" y="4507512"/>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2832857" y="4661603"/>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V="1">
            <a:off x="2832857" y="4810657"/>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522105" y="3272580"/>
            <a:ext cx="1703228" cy="1049410"/>
            <a:chOff x="5882155" y="4329138"/>
            <a:chExt cx="1703228" cy="1049410"/>
          </a:xfrm>
        </p:grpSpPr>
        <p:sp>
          <p:nvSpPr>
            <p:cNvPr id="23" name="矩形 22"/>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4" name="圆角矩形 23"/>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endParaRPr kumimoji="1" lang="en-US" altLang="zh-CN" sz="1200" b="1" dirty="0">
                <a:solidFill>
                  <a:srgbClr val="0432FF"/>
                </a:solidFill>
              </a:endParaRPr>
            </a:p>
            <a:p>
              <a:pPr algn="ctr"/>
              <a:r>
                <a:rPr kumimoji="1" lang="en-US" altLang="zh-CN" sz="1200" dirty="0">
                  <a:solidFill>
                    <a:srgbClr val="0432FF"/>
                  </a:solidFill>
                </a:rPr>
                <a:t>Alipay</a:t>
              </a:r>
              <a:endParaRPr kumimoji="1" lang="en-US" altLang="zh-CN" sz="1200" dirty="0">
                <a:solidFill>
                  <a:srgbClr val="0432FF"/>
                </a:solidFill>
              </a:endParaRPr>
            </a:p>
          </p:txBody>
        </p:sp>
        <p:sp>
          <p:nvSpPr>
            <p:cNvPr id="25" name="矩形 24"/>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26" name="组合 25"/>
          <p:cNvGrpSpPr/>
          <p:nvPr/>
        </p:nvGrpSpPr>
        <p:grpSpPr>
          <a:xfrm>
            <a:off x="3522105" y="4498852"/>
            <a:ext cx="1703228" cy="1049410"/>
            <a:chOff x="5882155" y="4329138"/>
            <a:chExt cx="1703228" cy="1049410"/>
          </a:xfrm>
        </p:grpSpPr>
        <p:sp>
          <p:nvSpPr>
            <p:cNvPr id="27" name="矩形 26"/>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8" name="圆角矩形 27"/>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endParaRPr kumimoji="1" lang="en-US" altLang="zh-CN" sz="1200" b="1" dirty="0">
                <a:solidFill>
                  <a:srgbClr val="FF5F00"/>
                </a:solidFill>
              </a:endParaRPr>
            </a:p>
            <a:p>
              <a:pPr algn="ctr"/>
              <a:r>
                <a:rPr kumimoji="1" lang="en-US" altLang="zh-CN" sz="1200" dirty="0">
                  <a:solidFill>
                    <a:srgbClr val="FF5F00"/>
                  </a:solidFill>
                </a:rPr>
                <a:t>Taobao</a:t>
              </a:r>
              <a:endParaRPr kumimoji="1" lang="en-US" altLang="zh-CN" sz="1200" dirty="0">
                <a:solidFill>
                  <a:srgbClr val="FF5F00"/>
                </a:solidFill>
              </a:endParaRPr>
            </a:p>
          </p:txBody>
        </p:sp>
        <p:sp>
          <p:nvSpPr>
            <p:cNvPr id="29" name="矩形 28"/>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pic>
        <p:nvPicPr>
          <p:cNvPr id="30" name="图片 29"/>
          <p:cNvPicPr>
            <a:picLocks noChangeAspect="1"/>
          </p:cNvPicPr>
          <p:nvPr/>
        </p:nvPicPr>
        <p:blipFill>
          <a:blip r:embed="rId3" cstate="screen"/>
          <a:stretch>
            <a:fillRect/>
          </a:stretch>
        </p:blipFill>
        <p:spPr>
          <a:xfrm>
            <a:off x="7147249" y="3141634"/>
            <a:ext cx="1864777" cy="1040164"/>
          </a:xfrm>
          <a:prstGeom prst="rect">
            <a:avLst/>
          </a:prstGeom>
        </p:spPr>
      </p:pic>
      <p:sp>
        <p:nvSpPr>
          <p:cNvPr id="31" name="圆角矩形 30"/>
          <p:cNvSpPr/>
          <p:nvPr/>
        </p:nvSpPr>
        <p:spPr>
          <a:xfrm>
            <a:off x="5667204" y="3454036"/>
            <a:ext cx="1506977"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432FF"/>
                </a:solidFill>
                <a:latin typeface="+mn-ea"/>
              </a:rPr>
              <a:t>Graph processing</a:t>
            </a:r>
            <a:endParaRPr kumimoji="1" lang="en-US" altLang="zh-CN" sz="1200" dirty="0">
              <a:solidFill>
                <a:srgbClr val="0432FF"/>
              </a:solidFill>
              <a:latin typeface="+mn-ea"/>
            </a:endParaRPr>
          </a:p>
          <a:p>
            <a:pPr algn="ctr"/>
            <a:r>
              <a:rPr kumimoji="1" lang="en-US" altLang="zh-CN" sz="1200" dirty="0">
                <a:solidFill>
                  <a:srgbClr val="0432FF"/>
                </a:solidFill>
                <a:latin typeface="+mn-ea"/>
              </a:rPr>
              <a:t>e.g., GraphLab</a:t>
            </a:r>
            <a:endParaRPr kumimoji="1" lang="en-US" altLang="zh-CN" sz="1200" dirty="0">
              <a:solidFill>
                <a:srgbClr val="0432FF"/>
              </a:solidFill>
              <a:latin typeface="+mn-ea"/>
            </a:endParaRPr>
          </a:p>
        </p:txBody>
      </p:sp>
      <p:cxnSp>
        <p:nvCxnSpPr>
          <p:cNvPr id="32" name="直线箭头连接符 31"/>
          <p:cNvCxnSpPr/>
          <p:nvPr/>
        </p:nvCxnSpPr>
        <p:spPr>
          <a:xfrm>
            <a:off x="5327331" y="3556537"/>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a:off x="5327331" y="3705189"/>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a:off x="5327331" y="3855896"/>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669963" y="4670373"/>
            <a:ext cx="1641100"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5F00"/>
                </a:solidFill>
                <a:latin typeface="+mn-ea"/>
              </a:rPr>
              <a:t>Batch processing</a:t>
            </a:r>
            <a:endParaRPr kumimoji="1" lang="en-US" altLang="zh-CN" sz="1200" dirty="0">
              <a:solidFill>
                <a:srgbClr val="FF5F00"/>
              </a:solidFill>
              <a:latin typeface="+mn-ea"/>
            </a:endParaRPr>
          </a:p>
          <a:p>
            <a:pPr algn="ctr"/>
            <a:r>
              <a:rPr kumimoji="1" lang="en-US" altLang="zh-CN" sz="1200" dirty="0">
                <a:solidFill>
                  <a:srgbClr val="FF5F00"/>
                </a:solidFill>
                <a:latin typeface="+mn-ea"/>
              </a:rPr>
              <a:t>e.g., MapReduce</a:t>
            </a:r>
            <a:endParaRPr kumimoji="1" lang="en-US" altLang="zh-CN" sz="1200" dirty="0">
              <a:solidFill>
                <a:srgbClr val="FF5F00"/>
              </a:solidFill>
              <a:latin typeface="+mn-ea"/>
            </a:endParaRPr>
          </a:p>
        </p:txBody>
      </p:sp>
      <p:cxnSp>
        <p:nvCxnSpPr>
          <p:cNvPr id="36" name="直线箭头连接符 35"/>
          <p:cNvCxnSpPr/>
          <p:nvPr/>
        </p:nvCxnSpPr>
        <p:spPr>
          <a:xfrm flipV="1">
            <a:off x="5317018" y="4775644"/>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V="1">
            <a:off x="5317018" y="4929735"/>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5317018" y="5078789"/>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4" cstate="screen"/>
          <a:stretch>
            <a:fillRect/>
          </a:stretch>
        </p:blipFill>
        <p:spPr>
          <a:xfrm>
            <a:off x="7626862" y="4451743"/>
            <a:ext cx="679429" cy="1470838"/>
          </a:xfrm>
          <a:prstGeom prst="rect">
            <a:avLst/>
          </a:prstGeom>
        </p:spPr>
      </p:pic>
      <p:sp>
        <p:nvSpPr>
          <p:cNvPr id="40" name="矩形 39"/>
          <p:cNvSpPr/>
          <p:nvPr/>
        </p:nvSpPr>
        <p:spPr>
          <a:xfrm>
            <a:off x="7063556" y="2695169"/>
            <a:ext cx="2032162" cy="461665"/>
          </a:xfrm>
          <a:prstGeom prst="rect">
            <a:avLst/>
          </a:prstGeom>
        </p:spPr>
        <p:txBody>
          <a:bodyPr wrap="square">
            <a:spAutoFit/>
          </a:bodyPr>
          <a:lstStyle/>
          <a:p>
            <a:r>
              <a:rPr kumimoji="1" lang="en-US" altLang="zh-CN" sz="1200" dirty="0"/>
              <a:t>Alipay detects frauds w/ graph systems</a:t>
            </a:r>
            <a:endParaRPr lang="zh-CN" altLang="en-US" sz="1200" dirty="0"/>
          </a:p>
        </p:txBody>
      </p:sp>
      <p:sp>
        <p:nvSpPr>
          <p:cNvPr id="41" name="矩形 40"/>
          <p:cNvSpPr/>
          <p:nvPr/>
        </p:nvSpPr>
        <p:spPr>
          <a:xfrm>
            <a:off x="7412578" y="4384604"/>
            <a:ext cx="1388522" cy="276999"/>
          </a:xfrm>
          <a:prstGeom prst="rect">
            <a:avLst/>
          </a:prstGeom>
          <a:solidFill>
            <a:schemeClr val="bg1"/>
          </a:solidFill>
        </p:spPr>
        <p:txBody>
          <a:bodyPr wrap="none">
            <a:spAutoFit/>
          </a:bodyPr>
          <a:lstStyle/>
          <a:p>
            <a:r>
              <a:rPr kumimoji="1" lang="en-US" altLang="zh-CN" sz="1200" dirty="0"/>
              <a:t>Generate hot lists</a:t>
            </a:r>
            <a:endParaRPr lang="zh-CN" alt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9227368" cy="900442"/>
          </a:xfrm>
        </p:spPr>
        <p:txBody>
          <a:bodyPr/>
          <a:lstStyle/>
          <a:p>
            <a:r>
              <a:rPr kumimoji="1" lang="en-US" altLang="zh-CN" dirty="0"/>
              <a:t>Different applications may share</a:t>
            </a:r>
            <a:r>
              <a:rPr kumimoji="1" lang="zh-CN" altLang="en-US" dirty="0"/>
              <a:t> </a:t>
            </a:r>
            <a:r>
              <a:rPr kumimoji="1" lang="en-US" altLang="zh-CN" dirty="0"/>
              <a:t>some</a:t>
            </a:r>
            <a:r>
              <a:rPr kumimoji="1" lang="zh-CN" altLang="en-US" dirty="0"/>
              <a:t> </a:t>
            </a:r>
            <a:r>
              <a:rPr kumimoji="1" lang="en-US" altLang="zh-CN" dirty="0"/>
              <a:t>components</a:t>
            </a:r>
            <a:endParaRPr kumimoji="1" lang="zh-CN" altLang="en-US" dirty="0"/>
          </a:p>
        </p:txBody>
      </p:sp>
      <p:sp>
        <p:nvSpPr>
          <p:cNvPr id="3" name="内容占位符 2"/>
          <p:cNvSpPr>
            <a:spLocks noGrp="1"/>
          </p:cNvSpPr>
          <p:nvPr>
            <p:ph idx="1"/>
          </p:nvPr>
        </p:nvSpPr>
        <p:spPr>
          <a:xfrm>
            <a:off x="457200" y="1129308"/>
            <a:ext cx="8229600" cy="806517"/>
          </a:xfrm>
        </p:spPr>
        <p:txBody>
          <a:bodyPr/>
          <a:lstStyle/>
          <a:p>
            <a:r>
              <a:rPr kumimoji="1" lang="en-US" altLang="zh-CN" dirty="0"/>
              <a:t>e.g., Alipay &amp; Taobao may both communicate with the same DB </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5" name="组合 4"/>
          <p:cNvGrpSpPr/>
          <p:nvPr/>
        </p:nvGrpSpPr>
        <p:grpSpPr>
          <a:xfrm>
            <a:off x="1691680" y="3209019"/>
            <a:ext cx="1548280" cy="638043"/>
            <a:chOff x="6020855" y="1361203"/>
            <a:chExt cx="1548280" cy="638043"/>
          </a:xfrm>
        </p:grpSpPr>
        <p:sp>
          <p:nvSpPr>
            <p:cNvPr id="6" name="云形 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p:cNvPicPr>
            <a:picLocks noChangeAspect="1" noChangeArrowheads="1"/>
          </p:cNvPicPr>
          <p:nvPr/>
        </p:nvPicPr>
        <p:blipFill>
          <a:blip r:embed="rId1" cstate="screen"/>
          <a:srcRect/>
          <a:stretch>
            <a:fillRect/>
          </a:stretch>
        </p:blipFill>
        <p:spPr bwMode="auto">
          <a:xfrm>
            <a:off x="287256" y="2736034"/>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p:cNvPicPr>
            <a:picLocks noChangeAspect="1" noChangeArrowheads="1"/>
          </p:cNvPicPr>
          <p:nvPr/>
        </p:nvPicPr>
        <p:blipFill>
          <a:blip r:embed="rId2" cstate="screen"/>
          <a:srcRect/>
          <a:stretch>
            <a:fillRect/>
          </a:stretch>
        </p:blipFill>
        <p:spPr bwMode="auto">
          <a:xfrm>
            <a:off x="287256" y="3683486"/>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p:cNvCxnSpPr/>
          <p:nvPr/>
        </p:nvCxnSpPr>
        <p:spPr>
          <a:xfrm>
            <a:off x="989658" y="2883118"/>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987015" y="3086986"/>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989658" y="3290854"/>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V="1">
            <a:off x="989658" y="3804061"/>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V="1">
            <a:off x="987015" y="3953785"/>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987015" y="4119589"/>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3383976" y="3176658"/>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3383976" y="3330749"/>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3383976" y="3479803"/>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3383976" y="3650640"/>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3383976" y="3804731"/>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V="1">
            <a:off x="3383976" y="3953785"/>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073224" y="2415708"/>
            <a:ext cx="1703228" cy="1049410"/>
            <a:chOff x="5882155" y="4329138"/>
            <a:chExt cx="1703228" cy="1049410"/>
          </a:xfrm>
        </p:grpSpPr>
        <p:sp>
          <p:nvSpPr>
            <p:cNvPr id="23" name="矩形 22"/>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4" name="圆角矩形 23"/>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endParaRPr kumimoji="1" lang="en-US" altLang="zh-CN" sz="1200" b="1" dirty="0">
                <a:solidFill>
                  <a:srgbClr val="0432FF"/>
                </a:solidFill>
              </a:endParaRPr>
            </a:p>
            <a:p>
              <a:pPr algn="ctr"/>
              <a:r>
                <a:rPr kumimoji="1" lang="en-US" altLang="zh-CN" sz="1200" dirty="0">
                  <a:solidFill>
                    <a:srgbClr val="0432FF"/>
                  </a:solidFill>
                </a:rPr>
                <a:t>Alipay</a:t>
              </a:r>
              <a:endParaRPr kumimoji="1" lang="en-US" altLang="zh-CN" sz="1200" dirty="0">
                <a:solidFill>
                  <a:srgbClr val="0432FF"/>
                </a:solidFill>
              </a:endParaRPr>
            </a:p>
          </p:txBody>
        </p:sp>
        <p:sp>
          <p:nvSpPr>
            <p:cNvPr id="25" name="矩形 24"/>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26" name="组合 25"/>
          <p:cNvGrpSpPr/>
          <p:nvPr/>
        </p:nvGrpSpPr>
        <p:grpSpPr>
          <a:xfrm>
            <a:off x="4073224" y="3641980"/>
            <a:ext cx="1703228" cy="1049410"/>
            <a:chOff x="5882155" y="4329138"/>
            <a:chExt cx="1703228" cy="1049410"/>
          </a:xfrm>
        </p:grpSpPr>
        <p:sp>
          <p:nvSpPr>
            <p:cNvPr id="27" name="矩形 26"/>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8" name="圆角矩形 27"/>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endParaRPr kumimoji="1" lang="en-US" altLang="zh-CN" sz="1200" b="1" dirty="0">
                <a:solidFill>
                  <a:srgbClr val="FF5F00"/>
                </a:solidFill>
              </a:endParaRPr>
            </a:p>
            <a:p>
              <a:pPr algn="ctr"/>
              <a:r>
                <a:rPr kumimoji="1" lang="en-US" altLang="zh-CN" sz="1200" dirty="0">
                  <a:solidFill>
                    <a:srgbClr val="FF5F00"/>
                  </a:solidFill>
                </a:rPr>
                <a:t>Taobao</a:t>
              </a:r>
              <a:endParaRPr kumimoji="1" lang="en-US" altLang="zh-CN" sz="1200" dirty="0">
                <a:solidFill>
                  <a:srgbClr val="FF5F00"/>
                </a:solidFill>
              </a:endParaRPr>
            </a:p>
          </p:txBody>
        </p:sp>
        <p:sp>
          <p:nvSpPr>
            <p:cNvPr id="29" name="矩形 28"/>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30" name="矩形 29"/>
          <p:cNvSpPr/>
          <p:nvPr/>
        </p:nvSpPr>
        <p:spPr>
          <a:xfrm>
            <a:off x="6228184" y="2004024"/>
            <a:ext cx="2304256" cy="14816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31" name="矩形 30"/>
          <p:cNvSpPr/>
          <p:nvPr/>
        </p:nvSpPr>
        <p:spPr>
          <a:xfrm>
            <a:off x="6228184" y="3818017"/>
            <a:ext cx="2304256" cy="14816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33" name="直线连接符 32"/>
          <p:cNvCxnSpPr/>
          <p:nvPr/>
        </p:nvCxnSpPr>
        <p:spPr>
          <a:xfrm flipV="1">
            <a:off x="5776452" y="2004024"/>
            <a:ext cx="451732" cy="4116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5776452" y="3330750"/>
            <a:ext cx="451732" cy="1808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6372200" y="2166399"/>
            <a:ext cx="2083176"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Alipay logic </a:t>
            </a:r>
            <a:endParaRPr kumimoji="1" lang="en-US" altLang="zh-CN" sz="1200" dirty="0">
              <a:solidFill>
                <a:schemeClr val="tx1"/>
              </a:solidFill>
            </a:endParaRPr>
          </a:p>
        </p:txBody>
      </p:sp>
      <p:sp>
        <p:nvSpPr>
          <p:cNvPr id="38" name="圆角矩形 37"/>
          <p:cNvSpPr/>
          <p:nvPr/>
        </p:nvSpPr>
        <p:spPr>
          <a:xfrm>
            <a:off x="6375032" y="2764974"/>
            <a:ext cx="1126819" cy="551177"/>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a:solidFill>
                  <a:schemeClr val="bg1"/>
                </a:solidFill>
              </a:rPr>
              <a:t>Memached</a:t>
            </a:r>
            <a:r>
              <a:rPr kumimoji="1" lang="en-US" altLang="zh-CN" sz="1200" b="1" dirty="0">
                <a:solidFill>
                  <a:schemeClr val="bg1"/>
                </a:solidFill>
              </a:rPr>
              <a:t> client</a:t>
            </a:r>
            <a:endParaRPr kumimoji="1" lang="en-US" altLang="zh-CN" sz="1200" b="1" dirty="0">
              <a:solidFill>
                <a:schemeClr val="bg1"/>
              </a:solidFill>
            </a:endParaRPr>
          </a:p>
        </p:txBody>
      </p:sp>
      <p:sp>
        <p:nvSpPr>
          <p:cNvPr id="39" name="圆角矩形 38"/>
          <p:cNvSpPr/>
          <p:nvPr/>
        </p:nvSpPr>
        <p:spPr>
          <a:xfrm>
            <a:off x="7700453" y="2764973"/>
            <a:ext cx="754923" cy="565775"/>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DB client</a:t>
            </a:r>
            <a:endParaRPr kumimoji="1" lang="en-US" altLang="zh-CN" sz="1200" b="1" dirty="0">
              <a:solidFill>
                <a:schemeClr val="bg1"/>
              </a:solidFill>
            </a:endParaRPr>
          </a:p>
        </p:txBody>
      </p:sp>
      <p:sp>
        <p:nvSpPr>
          <p:cNvPr id="40" name="圆角矩形 39"/>
          <p:cNvSpPr/>
          <p:nvPr/>
        </p:nvSpPr>
        <p:spPr>
          <a:xfrm>
            <a:off x="6359845" y="3977697"/>
            <a:ext cx="2083176"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Taobao logic </a:t>
            </a:r>
            <a:endParaRPr kumimoji="1" lang="en-US" altLang="zh-CN" sz="1200" dirty="0">
              <a:solidFill>
                <a:schemeClr val="tx1"/>
              </a:solidFill>
            </a:endParaRPr>
          </a:p>
        </p:txBody>
      </p:sp>
      <p:sp>
        <p:nvSpPr>
          <p:cNvPr id="41" name="圆角矩形 40"/>
          <p:cNvSpPr/>
          <p:nvPr/>
        </p:nvSpPr>
        <p:spPr>
          <a:xfrm>
            <a:off x="6362677" y="4576272"/>
            <a:ext cx="1126819" cy="551177"/>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a:solidFill>
                  <a:schemeClr val="bg1"/>
                </a:solidFill>
              </a:rPr>
              <a:t>Memached</a:t>
            </a:r>
            <a:r>
              <a:rPr kumimoji="1" lang="en-US" altLang="zh-CN" sz="1200" b="1" dirty="0">
                <a:solidFill>
                  <a:schemeClr val="bg1"/>
                </a:solidFill>
              </a:rPr>
              <a:t> client</a:t>
            </a:r>
            <a:endParaRPr kumimoji="1" lang="en-US" altLang="zh-CN" sz="1200" b="1" dirty="0">
              <a:solidFill>
                <a:schemeClr val="bg1"/>
              </a:solidFill>
            </a:endParaRPr>
          </a:p>
        </p:txBody>
      </p:sp>
      <p:sp>
        <p:nvSpPr>
          <p:cNvPr id="42" name="圆角矩形 41"/>
          <p:cNvSpPr/>
          <p:nvPr/>
        </p:nvSpPr>
        <p:spPr>
          <a:xfrm>
            <a:off x="7688098" y="4576271"/>
            <a:ext cx="754923" cy="565775"/>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DB client</a:t>
            </a:r>
            <a:endParaRPr kumimoji="1" lang="en-US" altLang="zh-CN" sz="1200" b="1" dirty="0">
              <a:solidFill>
                <a:schemeClr val="bg1"/>
              </a:solidFill>
            </a:endParaRPr>
          </a:p>
        </p:txBody>
      </p:sp>
      <p:cxnSp>
        <p:nvCxnSpPr>
          <p:cNvPr id="43" name="直线连接符 42"/>
          <p:cNvCxnSpPr/>
          <p:nvPr/>
        </p:nvCxnSpPr>
        <p:spPr>
          <a:xfrm>
            <a:off x="5777264" y="3679256"/>
            <a:ext cx="450920" cy="1678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a:off x="5774947" y="4542236"/>
            <a:ext cx="452425" cy="75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9227368" cy="900442"/>
          </a:xfrm>
        </p:spPr>
        <p:txBody>
          <a:bodyPr/>
          <a:lstStyle/>
          <a:p>
            <a:r>
              <a:rPr kumimoji="1" lang="en-US" altLang="zh-CN" dirty="0"/>
              <a:t>Different applications may share</a:t>
            </a:r>
            <a:r>
              <a:rPr kumimoji="1" lang="zh-CN" altLang="en-US" dirty="0"/>
              <a:t> </a:t>
            </a:r>
            <a:r>
              <a:rPr kumimoji="1" lang="en-US" altLang="zh-CN" dirty="0"/>
              <a:t>some</a:t>
            </a:r>
            <a:r>
              <a:rPr kumimoji="1" lang="zh-CN" altLang="en-US" dirty="0"/>
              <a:t> </a:t>
            </a:r>
            <a:r>
              <a:rPr kumimoji="1" lang="en-US" altLang="zh-CN" dirty="0"/>
              <a:t>components</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44" name="组合 43"/>
          <p:cNvGrpSpPr/>
          <p:nvPr/>
        </p:nvGrpSpPr>
        <p:grpSpPr>
          <a:xfrm>
            <a:off x="1691680" y="3209019"/>
            <a:ext cx="1548280" cy="638043"/>
            <a:chOff x="6020855" y="1361203"/>
            <a:chExt cx="1548280" cy="638043"/>
          </a:xfrm>
        </p:grpSpPr>
        <p:sp>
          <p:nvSpPr>
            <p:cNvPr id="46" name="云形 4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48" name="Picture 4" descr="支付宝要收手续费了，6招教你不受影响！ - 知乎"/>
          <p:cNvPicPr>
            <a:picLocks noChangeAspect="1" noChangeArrowheads="1"/>
          </p:cNvPicPr>
          <p:nvPr/>
        </p:nvPicPr>
        <p:blipFill>
          <a:blip r:embed="rId1" cstate="screen"/>
          <a:srcRect/>
          <a:stretch>
            <a:fillRect/>
          </a:stretch>
        </p:blipFill>
        <p:spPr bwMode="auto">
          <a:xfrm>
            <a:off x="287256" y="2736034"/>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淘宝网- Home | Facebook"/>
          <p:cNvPicPr>
            <a:picLocks noChangeAspect="1" noChangeArrowheads="1"/>
          </p:cNvPicPr>
          <p:nvPr/>
        </p:nvPicPr>
        <p:blipFill>
          <a:blip r:embed="rId2" cstate="screen"/>
          <a:srcRect/>
          <a:stretch>
            <a:fillRect/>
          </a:stretch>
        </p:blipFill>
        <p:spPr bwMode="auto">
          <a:xfrm>
            <a:off x="287256" y="3683486"/>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线箭头连接符 49"/>
          <p:cNvCxnSpPr/>
          <p:nvPr/>
        </p:nvCxnSpPr>
        <p:spPr>
          <a:xfrm>
            <a:off x="989658" y="2883118"/>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987015" y="3086986"/>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p:nvPr/>
        </p:nvCxnSpPr>
        <p:spPr>
          <a:xfrm>
            <a:off x="989658" y="3290854"/>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p:nvPr/>
        </p:nvCxnSpPr>
        <p:spPr>
          <a:xfrm flipV="1">
            <a:off x="989658" y="3804061"/>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p:nvPr/>
        </p:nvCxnSpPr>
        <p:spPr>
          <a:xfrm flipV="1">
            <a:off x="987015" y="3953785"/>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p:nvPr/>
        </p:nvCxnSpPr>
        <p:spPr>
          <a:xfrm flipV="1">
            <a:off x="987015" y="4119589"/>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p:nvPr/>
        </p:nvCxnSpPr>
        <p:spPr>
          <a:xfrm flipV="1">
            <a:off x="3383976" y="3176658"/>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p:nvPr/>
        </p:nvCxnSpPr>
        <p:spPr>
          <a:xfrm flipV="1">
            <a:off x="3383976" y="3330749"/>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V="1">
            <a:off x="3383976" y="3479803"/>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flipV="1">
            <a:off x="3383976" y="3650640"/>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flipV="1">
            <a:off x="3383976" y="3804731"/>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p:nvPr/>
        </p:nvCxnSpPr>
        <p:spPr>
          <a:xfrm flipV="1">
            <a:off x="3383976" y="3953785"/>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073224" y="2415708"/>
            <a:ext cx="1703228" cy="1049410"/>
            <a:chOff x="5882155" y="4329138"/>
            <a:chExt cx="1703228" cy="1049410"/>
          </a:xfrm>
        </p:grpSpPr>
        <p:sp>
          <p:nvSpPr>
            <p:cNvPr id="63" name="矩形 62"/>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64" name="圆角矩形 63"/>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endParaRPr kumimoji="1" lang="en-US" altLang="zh-CN" sz="1200" b="1" dirty="0">
                <a:solidFill>
                  <a:srgbClr val="0432FF"/>
                </a:solidFill>
              </a:endParaRPr>
            </a:p>
            <a:p>
              <a:pPr algn="ctr"/>
              <a:r>
                <a:rPr kumimoji="1" lang="en-US" altLang="zh-CN" sz="1200" dirty="0">
                  <a:solidFill>
                    <a:srgbClr val="0432FF"/>
                  </a:solidFill>
                </a:rPr>
                <a:t>Alipay</a:t>
              </a:r>
              <a:endParaRPr kumimoji="1" lang="en-US" altLang="zh-CN" sz="1200" dirty="0">
                <a:solidFill>
                  <a:srgbClr val="0432FF"/>
                </a:solidFill>
              </a:endParaRPr>
            </a:p>
          </p:txBody>
        </p:sp>
        <p:sp>
          <p:nvSpPr>
            <p:cNvPr id="65" name="矩形 64"/>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66" name="组合 65"/>
          <p:cNvGrpSpPr/>
          <p:nvPr/>
        </p:nvGrpSpPr>
        <p:grpSpPr>
          <a:xfrm>
            <a:off x="4073224" y="3641980"/>
            <a:ext cx="1703228" cy="1049410"/>
            <a:chOff x="5882155" y="4329138"/>
            <a:chExt cx="1703228" cy="1049410"/>
          </a:xfrm>
        </p:grpSpPr>
        <p:sp>
          <p:nvSpPr>
            <p:cNvPr id="67" name="矩形 66"/>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68" name="圆角矩形 67"/>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endParaRPr kumimoji="1" lang="en-US" altLang="zh-CN" sz="1200" b="1" dirty="0">
                <a:solidFill>
                  <a:srgbClr val="FF5F00"/>
                </a:solidFill>
              </a:endParaRPr>
            </a:p>
            <a:p>
              <a:pPr algn="ctr"/>
              <a:r>
                <a:rPr kumimoji="1" lang="en-US" altLang="zh-CN" sz="1200" dirty="0">
                  <a:solidFill>
                    <a:srgbClr val="FF5F00"/>
                  </a:solidFill>
                </a:rPr>
                <a:t>Taobao</a:t>
              </a:r>
              <a:endParaRPr kumimoji="1" lang="en-US" altLang="zh-CN" sz="1200" dirty="0">
                <a:solidFill>
                  <a:srgbClr val="FF5F00"/>
                </a:solidFill>
              </a:endParaRPr>
            </a:p>
          </p:txBody>
        </p:sp>
        <p:sp>
          <p:nvSpPr>
            <p:cNvPr id="69" name="矩形 68"/>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70" name="矩形 69"/>
          <p:cNvSpPr/>
          <p:nvPr/>
        </p:nvSpPr>
        <p:spPr>
          <a:xfrm>
            <a:off x="6228184" y="2430007"/>
            <a:ext cx="2304256" cy="14816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71" name="矩形 70"/>
          <p:cNvSpPr/>
          <p:nvPr/>
        </p:nvSpPr>
        <p:spPr>
          <a:xfrm>
            <a:off x="6249305" y="4256180"/>
            <a:ext cx="2304256" cy="14816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72" name="直线连接符 71"/>
          <p:cNvCxnSpPr/>
          <p:nvPr/>
        </p:nvCxnSpPr>
        <p:spPr>
          <a:xfrm>
            <a:off x="5774947" y="2430007"/>
            <a:ext cx="45323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a:xfrm>
            <a:off x="5774947" y="3330749"/>
            <a:ext cx="453237" cy="606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a:off x="6372200" y="2592382"/>
            <a:ext cx="2083176"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Alipay logic </a:t>
            </a:r>
            <a:endParaRPr kumimoji="1" lang="en-US" altLang="zh-CN" sz="1200" dirty="0">
              <a:solidFill>
                <a:schemeClr val="tx1"/>
              </a:solidFill>
            </a:endParaRPr>
          </a:p>
        </p:txBody>
      </p:sp>
      <p:sp>
        <p:nvSpPr>
          <p:cNvPr id="75" name="圆角矩形 74"/>
          <p:cNvSpPr/>
          <p:nvPr/>
        </p:nvSpPr>
        <p:spPr>
          <a:xfrm>
            <a:off x="6375032" y="3190957"/>
            <a:ext cx="1126819" cy="551177"/>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a:solidFill>
                  <a:schemeClr val="bg1"/>
                </a:solidFill>
              </a:rPr>
              <a:t>Memached</a:t>
            </a:r>
            <a:r>
              <a:rPr kumimoji="1" lang="en-US" altLang="zh-CN" sz="1200" b="1" dirty="0">
                <a:solidFill>
                  <a:schemeClr val="bg1"/>
                </a:solidFill>
              </a:rPr>
              <a:t> client</a:t>
            </a:r>
            <a:endParaRPr kumimoji="1" lang="en-US" altLang="zh-CN" sz="1200" b="1" dirty="0">
              <a:solidFill>
                <a:schemeClr val="bg1"/>
              </a:solidFill>
            </a:endParaRPr>
          </a:p>
        </p:txBody>
      </p:sp>
      <p:sp>
        <p:nvSpPr>
          <p:cNvPr id="76" name="圆角矩形 75"/>
          <p:cNvSpPr/>
          <p:nvPr/>
        </p:nvSpPr>
        <p:spPr>
          <a:xfrm>
            <a:off x="7700453" y="3190956"/>
            <a:ext cx="754923" cy="565775"/>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DB client</a:t>
            </a:r>
            <a:endParaRPr kumimoji="1" lang="en-US" altLang="zh-CN" sz="1200" b="1" dirty="0">
              <a:solidFill>
                <a:schemeClr val="bg1"/>
              </a:solidFill>
            </a:endParaRPr>
          </a:p>
        </p:txBody>
      </p:sp>
      <p:sp>
        <p:nvSpPr>
          <p:cNvPr id="77" name="圆角矩形 76"/>
          <p:cNvSpPr/>
          <p:nvPr/>
        </p:nvSpPr>
        <p:spPr>
          <a:xfrm>
            <a:off x="6359845" y="4398426"/>
            <a:ext cx="2083176"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Taobao logic </a:t>
            </a:r>
            <a:endParaRPr kumimoji="1" lang="en-US" altLang="zh-CN" sz="1200" dirty="0">
              <a:solidFill>
                <a:schemeClr val="tx1"/>
              </a:solidFill>
            </a:endParaRPr>
          </a:p>
        </p:txBody>
      </p:sp>
      <p:sp>
        <p:nvSpPr>
          <p:cNvPr id="78" name="圆角矩形 77"/>
          <p:cNvSpPr/>
          <p:nvPr/>
        </p:nvSpPr>
        <p:spPr>
          <a:xfrm>
            <a:off x="6362677" y="4997001"/>
            <a:ext cx="1126819" cy="551177"/>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a:solidFill>
                  <a:schemeClr val="bg1"/>
                </a:solidFill>
              </a:rPr>
              <a:t>Memached</a:t>
            </a:r>
            <a:r>
              <a:rPr kumimoji="1" lang="en-US" altLang="zh-CN" sz="1200" b="1" dirty="0">
                <a:solidFill>
                  <a:schemeClr val="bg1"/>
                </a:solidFill>
              </a:rPr>
              <a:t> client</a:t>
            </a:r>
            <a:endParaRPr kumimoji="1" lang="en-US" altLang="zh-CN" sz="1200" b="1" dirty="0">
              <a:solidFill>
                <a:schemeClr val="bg1"/>
              </a:solidFill>
            </a:endParaRPr>
          </a:p>
        </p:txBody>
      </p:sp>
      <p:sp>
        <p:nvSpPr>
          <p:cNvPr id="79" name="圆角矩形 78"/>
          <p:cNvSpPr/>
          <p:nvPr/>
        </p:nvSpPr>
        <p:spPr>
          <a:xfrm>
            <a:off x="7688098" y="4997000"/>
            <a:ext cx="754923" cy="565775"/>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DB client</a:t>
            </a:r>
            <a:endParaRPr kumimoji="1" lang="en-US" altLang="zh-CN" sz="1200" b="1" dirty="0">
              <a:solidFill>
                <a:schemeClr val="bg1"/>
              </a:solidFill>
            </a:endParaRPr>
          </a:p>
        </p:txBody>
      </p:sp>
      <p:cxnSp>
        <p:nvCxnSpPr>
          <p:cNvPr id="80" name="直线连接符 79"/>
          <p:cNvCxnSpPr/>
          <p:nvPr/>
        </p:nvCxnSpPr>
        <p:spPr>
          <a:xfrm>
            <a:off x="5777264" y="3679256"/>
            <a:ext cx="472041" cy="575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5774947" y="4542236"/>
            <a:ext cx="453237" cy="11955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457200" y="1129308"/>
            <a:ext cx="8229600" cy="1817498"/>
          </a:xfrm>
        </p:spPr>
        <p:txBody>
          <a:bodyPr>
            <a:normAutofit/>
          </a:bodyPr>
          <a:lstStyle/>
          <a:p>
            <a:r>
              <a:rPr kumimoji="1" lang="en-US" altLang="zh-CN" dirty="0"/>
              <a:t>e.g., Alipay &amp; Taobao may both communicate with the same DB</a:t>
            </a:r>
            <a:endParaRPr kumimoji="1" lang="en-US" altLang="zh-CN" dirty="0"/>
          </a:p>
          <a:p>
            <a:pPr lvl="1"/>
            <a:r>
              <a:rPr kumimoji="1" lang="en-US" altLang="zh-CN" dirty="0"/>
              <a:t>Problem #1: disproportionate</a:t>
            </a:r>
            <a:r>
              <a:rPr kumimoji="1" lang="zh-CN" altLang="en-US" dirty="0"/>
              <a:t> </a:t>
            </a:r>
            <a:r>
              <a:rPr kumimoji="1" lang="en-US" altLang="zh-CN" dirty="0"/>
              <a:t>scaling</a:t>
            </a:r>
            <a:endParaRPr kumimoji="1" lang="en-US" altLang="zh-CN" dirty="0"/>
          </a:p>
          <a:p>
            <a:pPr lvl="2"/>
            <a:r>
              <a:rPr kumimoji="1" lang="en-US" altLang="zh-CN" sz="1800" dirty="0"/>
              <a:t>E.g., Alipay use more DB, while Taobao uses more Cache</a:t>
            </a:r>
            <a:endParaRPr kumimoji="1" lang="en-US" altLang="zh-CN"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686800" cy="900442"/>
          </a:xfrm>
        </p:spPr>
        <p:txBody>
          <a:bodyPr/>
          <a:lstStyle/>
          <a:p>
            <a:r>
              <a:rPr kumimoji="1" lang="en-US" altLang="zh-CN" dirty="0"/>
              <a:t>Different applications may share</a:t>
            </a:r>
            <a:r>
              <a:rPr kumimoji="1" lang="zh-CN" altLang="en-US" dirty="0"/>
              <a:t> </a:t>
            </a:r>
            <a:r>
              <a:rPr kumimoji="1" lang="en-US" altLang="zh-CN" dirty="0"/>
              <a:t>some</a:t>
            </a:r>
            <a:r>
              <a:rPr kumimoji="1" lang="zh-CN" altLang="en-US" dirty="0"/>
              <a:t> </a:t>
            </a:r>
            <a:r>
              <a:rPr kumimoji="1" lang="en-US" altLang="zh-CN" dirty="0"/>
              <a:t>components</a:t>
            </a:r>
            <a:endParaRPr kumimoji="1" lang="zh-CN" altLang="en-US" dirty="0"/>
          </a:p>
        </p:txBody>
      </p:sp>
      <p:sp>
        <p:nvSpPr>
          <p:cNvPr id="3" name="内容占位符 2"/>
          <p:cNvSpPr>
            <a:spLocks noGrp="1"/>
          </p:cNvSpPr>
          <p:nvPr>
            <p:ph idx="1"/>
          </p:nvPr>
        </p:nvSpPr>
        <p:spPr>
          <a:xfrm>
            <a:off x="457200" y="1129308"/>
            <a:ext cx="8229600" cy="1354217"/>
          </a:xfrm>
        </p:spPr>
        <p:txBody>
          <a:bodyPr/>
          <a:lstStyle/>
          <a:p>
            <a:r>
              <a:rPr kumimoji="1" lang="en-US" altLang="zh-CN" dirty="0"/>
              <a:t>e.g., Alipay &amp; Taobao may both communicate with the same DB</a:t>
            </a:r>
            <a:endParaRPr kumimoji="1" lang="en-US" altLang="zh-CN" dirty="0"/>
          </a:p>
          <a:p>
            <a:pPr lvl="1"/>
            <a:r>
              <a:rPr kumimoji="1" lang="en-US" altLang="zh-CN" dirty="0"/>
              <a:t>Problem #1: disproportionate</a:t>
            </a:r>
            <a:r>
              <a:rPr kumimoji="1" lang="zh-CN" altLang="en-US" dirty="0"/>
              <a:t> </a:t>
            </a:r>
            <a:r>
              <a:rPr kumimoji="1" lang="en-US" altLang="zh-CN" dirty="0"/>
              <a:t>scaling</a:t>
            </a:r>
            <a:endParaRPr kumimoji="1" lang="en-US" altLang="zh-CN" dirty="0"/>
          </a:p>
          <a:p>
            <a:pPr lvl="1"/>
            <a:r>
              <a:rPr kumimoji="1" lang="en-US" altLang="zh-CN" dirty="0"/>
              <a:t>Problem #2: redundant database connections </a:t>
            </a:r>
            <a:endParaRPr kumimoji="1" lang="en-US" altLang="zh-CN"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5" name="组合 4"/>
          <p:cNvGrpSpPr/>
          <p:nvPr/>
        </p:nvGrpSpPr>
        <p:grpSpPr>
          <a:xfrm>
            <a:off x="1277144" y="4112981"/>
            <a:ext cx="2304256" cy="1481640"/>
            <a:chOff x="6228184" y="2004024"/>
            <a:chExt cx="2304256" cy="1481640"/>
          </a:xfrm>
        </p:grpSpPr>
        <p:sp>
          <p:nvSpPr>
            <p:cNvPr id="6" name="矩形 5"/>
            <p:cNvSpPr/>
            <p:nvPr/>
          </p:nvSpPr>
          <p:spPr>
            <a:xfrm>
              <a:off x="6228184" y="2004024"/>
              <a:ext cx="2304256" cy="14816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7" name="圆角矩形 6"/>
            <p:cNvSpPr/>
            <p:nvPr/>
          </p:nvSpPr>
          <p:spPr>
            <a:xfrm>
              <a:off x="6372200" y="2166399"/>
              <a:ext cx="2083176"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Alipay logic </a:t>
              </a:r>
              <a:endParaRPr kumimoji="1" lang="en-US" altLang="zh-CN" sz="1200" dirty="0">
                <a:solidFill>
                  <a:schemeClr val="tx1"/>
                </a:solidFill>
              </a:endParaRPr>
            </a:p>
          </p:txBody>
        </p:sp>
        <p:sp>
          <p:nvSpPr>
            <p:cNvPr id="8" name="圆角矩形 7"/>
            <p:cNvSpPr/>
            <p:nvPr/>
          </p:nvSpPr>
          <p:spPr>
            <a:xfrm>
              <a:off x="6375032" y="2764974"/>
              <a:ext cx="1126819" cy="551177"/>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a:solidFill>
                    <a:schemeClr val="bg1"/>
                  </a:solidFill>
                </a:rPr>
                <a:t>Memached</a:t>
              </a:r>
              <a:r>
                <a:rPr kumimoji="1" lang="en-US" altLang="zh-CN" sz="1200" b="1" dirty="0">
                  <a:solidFill>
                    <a:schemeClr val="bg1"/>
                  </a:solidFill>
                </a:rPr>
                <a:t> client</a:t>
              </a:r>
              <a:endParaRPr kumimoji="1" lang="en-US" altLang="zh-CN" sz="1200" b="1" dirty="0">
                <a:solidFill>
                  <a:schemeClr val="bg1"/>
                </a:solidFill>
              </a:endParaRPr>
            </a:p>
          </p:txBody>
        </p:sp>
        <p:sp>
          <p:nvSpPr>
            <p:cNvPr id="9" name="圆角矩形 8"/>
            <p:cNvSpPr/>
            <p:nvPr/>
          </p:nvSpPr>
          <p:spPr>
            <a:xfrm>
              <a:off x="7700453" y="2764973"/>
              <a:ext cx="754923" cy="565775"/>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DB client</a:t>
              </a:r>
              <a:endParaRPr kumimoji="1" lang="en-US" altLang="zh-CN" sz="1200" b="1" dirty="0">
                <a:solidFill>
                  <a:schemeClr val="bg1"/>
                </a:solidFill>
              </a:endParaRPr>
            </a:p>
          </p:txBody>
        </p:sp>
      </p:grpSp>
      <p:grpSp>
        <p:nvGrpSpPr>
          <p:cNvPr id="10" name="组合 9"/>
          <p:cNvGrpSpPr/>
          <p:nvPr/>
        </p:nvGrpSpPr>
        <p:grpSpPr>
          <a:xfrm>
            <a:off x="1281758" y="2399230"/>
            <a:ext cx="2304256" cy="1481640"/>
            <a:chOff x="6228184" y="3818017"/>
            <a:chExt cx="2304256" cy="1481640"/>
          </a:xfrm>
        </p:grpSpPr>
        <p:sp>
          <p:nvSpPr>
            <p:cNvPr id="11" name="矩形 10"/>
            <p:cNvSpPr/>
            <p:nvPr/>
          </p:nvSpPr>
          <p:spPr>
            <a:xfrm>
              <a:off x="6228184" y="3818017"/>
              <a:ext cx="2304256" cy="14816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2" name="圆角矩形 11"/>
            <p:cNvSpPr/>
            <p:nvPr/>
          </p:nvSpPr>
          <p:spPr>
            <a:xfrm>
              <a:off x="6359845" y="3977697"/>
              <a:ext cx="2083176"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Taobao logic </a:t>
              </a:r>
              <a:endParaRPr kumimoji="1" lang="en-US" altLang="zh-CN" sz="1200" dirty="0">
                <a:solidFill>
                  <a:schemeClr val="tx1"/>
                </a:solidFill>
              </a:endParaRPr>
            </a:p>
          </p:txBody>
        </p:sp>
        <p:sp>
          <p:nvSpPr>
            <p:cNvPr id="13" name="圆角矩形 12"/>
            <p:cNvSpPr/>
            <p:nvPr/>
          </p:nvSpPr>
          <p:spPr>
            <a:xfrm>
              <a:off x="6362677" y="4576272"/>
              <a:ext cx="1126819" cy="551177"/>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a:solidFill>
                    <a:schemeClr val="bg1"/>
                  </a:solidFill>
                </a:rPr>
                <a:t>Memached</a:t>
              </a:r>
              <a:r>
                <a:rPr kumimoji="1" lang="en-US" altLang="zh-CN" sz="1200" b="1" dirty="0">
                  <a:solidFill>
                    <a:schemeClr val="bg1"/>
                  </a:solidFill>
                </a:rPr>
                <a:t> client</a:t>
              </a:r>
              <a:endParaRPr kumimoji="1" lang="en-US" altLang="zh-CN" sz="1200" b="1" dirty="0">
                <a:solidFill>
                  <a:schemeClr val="bg1"/>
                </a:solidFill>
              </a:endParaRPr>
            </a:p>
          </p:txBody>
        </p:sp>
        <p:sp>
          <p:nvSpPr>
            <p:cNvPr id="14" name="圆角矩形 13"/>
            <p:cNvSpPr/>
            <p:nvPr/>
          </p:nvSpPr>
          <p:spPr>
            <a:xfrm>
              <a:off x="7688098" y="4576271"/>
              <a:ext cx="754923" cy="565775"/>
            </a:xfrm>
            <a:prstGeom prst="roundRect">
              <a:avLst/>
            </a:prstGeom>
            <a:solidFill>
              <a:srgbClr val="FF5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DB client</a:t>
              </a:r>
              <a:endParaRPr kumimoji="1" lang="en-US" altLang="zh-CN" sz="1200" b="1" dirty="0">
                <a:solidFill>
                  <a:schemeClr val="bg1"/>
                </a:solidFill>
              </a:endParaRPr>
            </a:p>
          </p:txBody>
        </p:sp>
      </p:grpSp>
      <p:grpSp>
        <p:nvGrpSpPr>
          <p:cNvPr id="15" name="组合 14"/>
          <p:cNvGrpSpPr/>
          <p:nvPr/>
        </p:nvGrpSpPr>
        <p:grpSpPr>
          <a:xfrm>
            <a:off x="5548260" y="4352336"/>
            <a:ext cx="1598515" cy="1234856"/>
            <a:chOff x="6703930" y="4081635"/>
            <a:chExt cx="1598515" cy="1234856"/>
          </a:xfrm>
        </p:grpSpPr>
        <p:sp>
          <p:nvSpPr>
            <p:cNvPr id="16" name="矩形 15"/>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矩形 16"/>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18" name="组合 17"/>
            <p:cNvGrpSpPr/>
            <p:nvPr/>
          </p:nvGrpSpPr>
          <p:grpSpPr>
            <a:xfrm>
              <a:off x="6890008" y="4529037"/>
              <a:ext cx="1224000" cy="658193"/>
              <a:chOff x="6595392" y="3954307"/>
              <a:chExt cx="925016" cy="658193"/>
            </a:xfrm>
          </p:grpSpPr>
          <p:sp>
            <p:nvSpPr>
              <p:cNvPr id="19" name="磁盘 18"/>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20" name="矩形 19"/>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grpSp>
      <p:grpSp>
        <p:nvGrpSpPr>
          <p:cNvPr id="21" name="组合 20"/>
          <p:cNvGrpSpPr/>
          <p:nvPr/>
        </p:nvGrpSpPr>
        <p:grpSpPr>
          <a:xfrm>
            <a:off x="5598785" y="2756700"/>
            <a:ext cx="1481496" cy="844382"/>
            <a:chOff x="4777167" y="3237253"/>
            <a:chExt cx="1481496" cy="844382"/>
          </a:xfrm>
        </p:grpSpPr>
        <p:sp>
          <p:nvSpPr>
            <p:cNvPr id="22" name="梯形 21"/>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4970329" y="3588276"/>
              <a:ext cx="1095173" cy="369332"/>
            </a:xfrm>
            <a:prstGeom prst="rect">
              <a:avLst/>
            </a:prstGeom>
          </p:spPr>
          <p:txBody>
            <a:bodyPr wrap="none">
              <a:spAutoFit/>
            </a:bodyPr>
            <a:lstStyle/>
            <a:p>
              <a:pPr algn="ctr"/>
              <a:r>
                <a:rPr kumimoji="1" lang="en-US" altLang="zh-CN" b="1" dirty="0"/>
                <a:t>Caching</a:t>
              </a:r>
              <a:endParaRPr kumimoji="1" lang="en-US" altLang="zh-CN" b="1" dirty="0"/>
            </a:p>
          </p:txBody>
        </p:sp>
        <p:sp>
          <p:nvSpPr>
            <p:cNvPr id="24" name="矩形 23"/>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cxnSp>
        <p:nvCxnSpPr>
          <p:cNvPr id="26" name="直线连接符 25"/>
          <p:cNvCxnSpPr/>
          <p:nvPr/>
        </p:nvCxnSpPr>
        <p:spPr>
          <a:xfrm>
            <a:off x="3581400" y="3025638"/>
            <a:ext cx="1981199" cy="1870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a:endCxn id="23" idx="1"/>
          </p:cNvCxnSpPr>
          <p:nvPr/>
        </p:nvCxnSpPr>
        <p:spPr>
          <a:xfrm flipV="1">
            <a:off x="3581399" y="3292389"/>
            <a:ext cx="2210548" cy="16086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a:off x="3581399" y="2857500"/>
            <a:ext cx="2214838" cy="3205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596913" y="5202024"/>
            <a:ext cx="2001872" cy="45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302112" y="3853743"/>
            <a:ext cx="4664990" cy="369332"/>
          </a:xfrm>
          <a:prstGeom prst="rect">
            <a:avLst/>
          </a:prstGeom>
          <a:solidFill>
            <a:schemeClr val="bg1"/>
          </a:solidFill>
        </p:spPr>
        <p:txBody>
          <a:bodyPr wrap="square">
            <a:spAutoFit/>
          </a:bodyPr>
          <a:lstStyle/>
          <a:p>
            <a:r>
              <a:rPr kumimoji="1" lang="en-US" altLang="zh-CN" b="1" dirty="0"/>
              <a:t>N (applications) X M (servers)</a:t>
            </a:r>
            <a:endParaRPr kumimoji="1" lang="en-US" altLang="zh-CN"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 #8: </a:t>
            </a:r>
            <a:r>
              <a:rPr kumimoji="1" lang="en-US" altLang="zh-CN" b="0" dirty="0"/>
              <a:t>Fine-grained</a:t>
            </a:r>
            <a:r>
              <a:rPr kumimoji="1" lang="zh-CN" altLang="en-US" b="0" dirty="0"/>
              <a:t> </a:t>
            </a:r>
            <a:r>
              <a:rPr kumimoji="1" lang="en-US" altLang="zh-CN" b="0" dirty="0"/>
              <a:t>distributed</a:t>
            </a:r>
            <a:r>
              <a:rPr kumimoji="1" lang="zh-CN" altLang="en-US" b="0" dirty="0"/>
              <a:t> </a:t>
            </a:r>
            <a:r>
              <a:rPr kumimoji="1" lang="en-US" altLang="zh-CN" b="0" dirty="0"/>
              <a:t>Services </a:t>
            </a:r>
            <a:endParaRPr kumimoji="1" lang="zh-CN" altLang="en-US" dirty="0"/>
          </a:p>
        </p:txBody>
      </p:sp>
      <p:sp>
        <p:nvSpPr>
          <p:cNvPr id="3" name="内容占位符 2"/>
          <p:cNvSpPr>
            <a:spLocks noGrp="1"/>
          </p:cNvSpPr>
          <p:nvPr>
            <p:ph idx="1"/>
          </p:nvPr>
        </p:nvSpPr>
        <p:spPr>
          <a:xfrm>
            <a:off x="457200" y="1129308"/>
            <a:ext cx="8229600" cy="1041498"/>
          </a:xfrm>
        </p:spPr>
        <p:txBody>
          <a:bodyPr/>
          <a:lstStyle/>
          <a:p>
            <a:r>
              <a:rPr kumimoji="1" lang="en-US" altLang="zh-CN" dirty="0"/>
              <a:t>Further decompose a webserver into a </a:t>
            </a:r>
            <a:r>
              <a:rPr kumimoji="1" lang="en-US" altLang="zh-CN" dirty="0">
                <a:solidFill>
                  <a:srgbClr val="FF0000"/>
                </a:solidFill>
              </a:rPr>
              <a:t>set of microservices(</a:t>
            </a:r>
            <a:r>
              <a:rPr kumimoji="1" lang="zh-CN" altLang="en-US" dirty="0">
                <a:solidFill>
                  <a:srgbClr val="FF0000"/>
                </a:solidFill>
              </a:rPr>
              <a:t>微服务</a:t>
            </a:r>
            <a:r>
              <a:rPr kumimoji="1" lang="en-US" altLang="zh-CN" dirty="0">
                <a:solidFill>
                  <a:srgbClr val="FF0000"/>
                </a:solidFill>
              </a:rPr>
              <a:t>) </a:t>
            </a:r>
            <a:endParaRPr kumimoji="1" lang="en-US" altLang="zh-CN" dirty="0"/>
          </a:p>
          <a:p>
            <a:pPr lvl="1"/>
            <a:r>
              <a:rPr kumimoji="1" lang="en-US" altLang="zh-CN" dirty="0"/>
              <a:t>Each can be scaled accordingly </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5" name="组合 4"/>
          <p:cNvGrpSpPr/>
          <p:nvPr/>
        </p:nvGrpSpPr>
        <p:grpSpPr>
          <a:xfrm>
            <a:off x="2339752" y="2857500"/>
            <a:ext cx="1548280" cy="638043"/>
            <a:chOff x="6020855" y="1361203"/>
            <a:chExt cx="1548280" cy="638043"/>
          </a:xfrm>
        </p:grpSpPr>
        <p:sp>
          <p:nvSpPr>
            <p:cNvPr id="6" name="云形 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p:cNvPicPr>
            <a:picLocks noChangeAspect="1" noChangeArrowheads="1"/>
          </p:cNvPicPr>
          <p:nvPr/>
        </p:nvPicPr>
        <p:blipFill>
          <a:blip r:embed="rId1" cstate="screen"/>
          <a:srcRect/>
          <a:stretch>
            <a:fillRect/>
          </a:stretch>
        </p:blipFill>
        <p:spPr bwMode="auto">
          <a:xfrm>
            <a:off x="935328" y="2384515"/>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p:cNvPicPr>
            <a:picLocks noChangeAspect="1" noChangeArrowheads="1"/>
          </p:cNvPicPr>
          <p:nvPr/>
        </p:nvPicPr>
        <p:blipFill>
          <a:blip r:embed="rId2" cstate="screen"/>
          <a:srcRect/>
          <a:stretch>
            <a:fillRect/>
          </a:stretch>
        </p:blipFill>
        <p:spPr bwMode="auto">
          <a:xfrm>
            <a:off x="935328" y="3331967"/>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p:cNvCxnSpPr/>
          <p:nvPr/>
        </p:nvCxnSpPr>
        <p:spPr>
          <a:xfrm>
            <a:off x="1637730" y="2531599"/>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1635087" y="273546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637730" y="293933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V="1">
            <a:off x="1637730" y="3452542"/>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V="1">
            <a:off x="1635087" y="3602266"/>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1635087" y="3768070"/>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4032048" y="2825139"/>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4032048" y="3128284"/>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4032048" y="3299121"/>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4032048" y="3602266"/>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4721296" y="2604483"/>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Alipay logic </a:t>
            </a:r>
            <a:endParaRPr kumimoji="1" lang="en-US" altLang="zh-CN" sz="1200" dirty="0">
              <a:solidFill>
                <a:schemeClr val="tx1"/>
              </a:solidFill>
            </a:endParaRPr>
          </a:p>
        </p:txBody>
      </p:sp>
      <p:sp>
        <p:nvSpPr>
          <p:cNvPr id="21" name="圆角矩形 20"/>
          <p:cNvSpPr/>
          <p:nvPr/>
        </p:nvSpPr>
        <p:spPr>
          <a:xfrm>
            <a:off x="4721296" y="3331967"/>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Taobao logic </a:t>
            </a:r>
            <a:endParaRPr kumimoji="1" lang="en-US" altLang="zh-CN" sz="1200" dirty="0">
              <a:solidFill>
                <a:schemeClr val="tx1"/>
              </a:solidFill>
            </a:endParaRPr>
          </a:p>
        </p:txBody>
      </p:sp>
      <p:sp>
        <p:nvSpPr>
          <p:cNvPr id="22" name="圆角矩形 21"/>
          <p:cNvSpPr/>
          <p:nvPr/>
        </p:nvSpPr>
        <p:spPr>
          <a:xfrm>
            <a:off x="6582661" y="2604483"/>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endParaRPr kumimoji="1" lang="en-US" altLang="zh-CN" sz="1200" dirty="0">
              <a:solidFill>
                <a:schemeClr val="tx1"/>
              </a:solidFill>
            </a:endParaRPr>
          </a:p>
        </p:txBody>
      </p:sp>
      <p:sp>
        <p:nvSpPr>
          <p:cNvPr id="23" name="圆角矩形 22"/>
          <p:cNvSpPr/>
          <p:nvPr/>
        </p:nvSpPr>
        <p:spPr>
          <a:xfrm>
            <a:off x="6597699" y="3327594"/>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DB client</a:t>
            </a:r>
            <a:endParaRPr kumimoji="1" lang="en-US" altLang="zh-CN" sz="1200" dirty="0">
              <a:solidFill>
                <a:schemeClr val="tx1"/>
              </a:solidFill>
            </a:endParaRPr>
          </a:p>
        </p:txBody>
      </p:sp>
      <p:cxnSp>
        <p:nvCxnSpPr>
          <p:cNvPr id="25" name="直线箭头连接符 24"/>
          <p:cNvCxnSpPr/>
          <p:nvPr/>
        </p:nvCxnSpPr>
        <p:spPr>
          <a:xfrm>
            <a:off x="6269576" y="3558536"/>
            <a:ext cx="31308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a:off x="6269576" y="2825139"/>
            <a:ext cx="31308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3"/>
          <a:stretch>
            <a:fillRect/>
          </a:stretch>
        </p:blipFill>
        <p:spPr>
          <a:xfrm>
            <a:off x="4223491" y="4301352"/>
            <a:ext cx="995610" cy="995610"/>
          </a:xfrm>
          <a:prstGeom prst="rect">
            <a:avLst/>
          </a:prstGeom>
        </p:spPr>
      </p:pic>
      <p:sp>
        <p:nvSpPr>
          <p:cNvPr id="28" name="任意形状 27"/>
          <p:cNvSpPr/>
          <p:nvPr/>
        </p:nvSpPr>
        <p:spPr>
          <a:xfrm>
            <a:off x="4011950" y="3781586"/>
            <a:ext cx="1148986" cy="960895"/>
          </a:xfrm>
          <a:custGeom>
            <a:avLst/>
            <a:gdLst>
              <a:gd name="connsiteX0" fmla="*/ 1148986 w 1148986"/>
              <a:gd name="connsiteY0" fmla="*/ 0 h 960895"/>
              <a:gd name="connsiteX1" fmla="*/ 110599 w 1148986"/>
              <a:gd name="connsiteY1" fmla="*/ 201478 h 960895"/>
              <a:gd name="connsiteX2" fmla="*/ 79603 w 1148986"/>
              <a:gd name="connsiteY2" fmla="*/ 960895 h 960895"/>
            </a:gdLst>
            <a:ahLst/>
            <a:cxnLst>
              <a:cxn ang="0">
                <a:pos x="connsiteX0" y="connsiteY0"/>
              </a:cxn>
              <a:cxn ang="0">
                <a:pos x="connsiteX1" y="connsiteY1"/>
              </a:cxn>
              <a:cxn ang="0">
                <a:pos x="connsiteX2" y="connsiteY2"/>
              </a:cxn>
            </a:cxnLst>
            <a:rect l="l" t="t" r="r" b="b"/>
            <a:pathLst>
              <a:path w="1148986" h="960895">
                <a:moveTo>
                  <a:pt x="1148986" y="0"/>
                </a:moveTo>
                <a:cubicBezTo>
                  <a:pt x="718908" y="20664"/>
                  <a:pt x="288830" y="41329"/>
                  <a:pt x="110599" y="201478"/>
                </a:cubicBezTo>
                <a:cubicBezTo>
                  <a:pt x="-67632" y="361627"/>
                  <a:pt x="5985" y="661261"/>
                  <a:pt x="79603" y="96089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316054" y="4452461"/>
            <a:ext cx="3466046" cy="580039"/>
          </a:xfrm>
          <a:prstGeom prst="rect">
            <a:avLst/>
          </a:prstGeom>
          <a:solidFill>
            <a:srgbClr val="F6F9D6"/>
          </a:solidFill>
          <a:ln w="12700">
            <a:no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dirty="0">
                <a:solidFill>
                  <a:schemeClr val="tx1"/>
                </a:solidFill>
              </a:rPr>
              <a:t>Can be deployed on any server</a:t>
            </a:r>
            <a:endParaRPr kumimoji="1" lang="zh-CN" altLang="en-US" dirty="0">
              <a:solidFill>
                <a:schemeClr val="tx1"/>
              </a:solidFill>
            </a:endParaRPr>
          </a:p>
        </p:txBody>
      </p:sp>
      <p:cxnSp>
        <p:nvCxnSpPr>
          <p:cNvPr id="30" name="直线箭头连接符 29"/>
          <p:cNvCxnSpPr>
            <a:stCxn id="20" idx="3"/>
          </p:cNvCxnSpPr>
          <p:nvPr/>
        </p:nvCxnSpPr>
        <p:spPr>
          <a:xfrm>
            <a:off x="6269576" y="2810325"/>
            <a:ext cx="328123" cy="6422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21" idx="3"/>
            <a:endCxn id="22" idx="1"/>
          </p:cNvCxnSpPr>
          <p:nvPr/>
        </p:nvCxnSpPr>
        <p:spPr>
          <a:xfrm flipV="1">
            <a:off x="6269576" y="2810325"/>
            <a:ext cx="313085" cy="72748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526280" y="1716405"/>
            <a:ext cx="4297680" cy="645160"/>
          </a:xfrm>
          <a:prstGeom prst="rect">
            <a:avLst/>
          </a:prstGeom>
          <a:noFill/>
        </p:spPr>
        <p:txBody>
          <a:bodyPr wrap="none" rtlCol="0">
            <a:spAutoFit/>
          </a:bodyPr>
          <a:p>
            <a:r>
              <a:rPr lang="zh-CN" altLang="en-US"/>
              <a:t>在调用时就可以根据需要直接部署对应的</a:t>
            </a:r>
            <a:endParaRPr lang="zh-CN" altLang="en-US"/>
          </a:p>
          <a:p>
            <a:r>
              <a:rPr lang="en-US" altLang="zh-CN"/>
              <a:t>microservice</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6679955" y="3502874"/>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200" dirty="0">
              <a:solidFill>
                <a:schemeClr val="tx1"/>
              </a:solidFill>
            </a:endParaRPr>
          </a:p>
        </p:txBody>
      </p:sp>
      <p:sp>
        <p:nvSpPr>
          <p:cNvPr id="32" name="圆角矩形 31"/>
          <p:cNvSpPr/>
          <p:nvPr/>
        </p:nvSpPr>
        <p:spPr>
          <a:xfrm>
            <a:off x="6500808" y="2436678"/>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200" dirty="0">
              <a:solidFill>
                <a:schemeClr val="tx1"/>
              </a:solidFill>
            </a:endParaRPr>
          </a:p>
        </p:txBody>
      </p:sp>
      <p:sp>
        <p:nvSpPr>
          <p:cNvPr id="31" name="圆角矩形 30"/>
          <p:cNvSpPr/>
          <p:nvPr/>
        </p:nvSpPr>
        <p:spPr>
          <a:xfrm>
            <a:off x="4639040" y="3216773"/>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200" dirty="0">
              <a:solidFill>
                <a:schemeClr val="tx1"/>
              </a:solidFill>
            </a:endParaRPr>
          </a:p>
        </p:txBody>
      </p:sp>
      <p:sp>
        <p:nvSpPr>
          <p:cNvPr id="2" name="标题 1"/>
          <p:cNvSpPr>
            <a:spLocks noGrp="1"/>
          </p:cNvSpPr>
          <p:nvPr>
            <p:ph type="title"/>
          </p:nvPr>
        </p:nvSpPr>
        <p:spPr/>
        <p:txBody>
          <a:bodyPr/>
          <a:lstStyle/>
          <a:p>
            <a:r>
              <a:rPr kumimoji="1" lang="en-US" altLang="zh-CN" dirty="0"/>
              <a:t>Step #8: </a:t>
            </a:r>
            <a:r>
              <a:rPr kumimoji="1" lang="en-US" altLang="zh-CN" b="0" dirty="0"/>
              <a:t>Fine-grained</a:t>
            </a:r>
            <a:r>
              <a:rPr kumimoji="1" lang="zh-CN" altLang="en-US" b="0" dirty="0"/>
              <a:t> </a:t>
            </a:r>
            <a:r>
              <a:rPr kumimoji="1" lang="en-US" altLang="zh-CN" b="0" dirty="0"/>
              <a:t>distributed</a:t>
            </a:r>
            <a:r>
              <a:rPr kumimoji="1" lang="zh-CN" altLang="en-US" b="0" dirty="0"/>
              <a:t> </a:t>
            </a:r>
            <a:r>
              <a:rPr kumimoji="1" lang="en-US" altLang="zh-CN" b="0" dirty="0"/>
              <a:t>Services </a:t>
            </a:r>
            <a:endParaRPr kumimoji="1" lang="zh-CN" altLang="en-US" dirty="0"/>
          </a:p>
        </p:txBody>
      </p:sp>
      <p:sp>
        <p:nvSpPr>
          <p:cNvPr id="3" name="内容占位符 2"/>
          <p:cNvSpPr>
            <a:spLocks noGrp="1"/>
          </p:cNvSpPr>
          <p:nvPr>
            <p:ph idx="1"/>
          </p:nvPr>
        </p:nvSpPr>
        <p:spPr>
          <a:xfrm>
            <a:off x="457200" y="1129308"/>
            <a:ext cx="8229600" cy="1041498"/>
          </a:xfrm>
        </p:spPr>
        <p:txBody>
          <a:bodyPr/>
          <a:lstStyle/>
          <a:p>
            <a:r>
              <a:rPr kumimoji="1" lang="en-US" altLang="zh-CN" dirty="0"/>
              <a:t>Further decompose a webserver into a set of microservices </a:t>
            </a:r>
            <a:endParaRPr kumimoji="1" lang="en-US" altLang="zh-CN" dirty="0"/>
          </a:p>
          <a:p>
            <a:pPr lvl="1"/>
            <a:r>
              <a:rPr kumimoji="1" lang="en-US" altLang="zh-CN" dirty="0"/>
              <a:t>Each can be scaled accordingly </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5" name="组合 4"/>
          <p:cNvGrpSpPr/>
          <p:nvPr/>
        </p:nvGrpSpPr>
        <p:grpSpPr>
          <a:xfrm>
            <a:off x="2339752" y="2857500"/>
            <a:ext cx="1548280" cy="638043"/>
            <a:chOff x="6020855" y="1361203"/>
            <a:chExt cx="1548280" cy="638043"/>
          </a:xfrm>
        </p:grpSpPr>
        <p:sp>
          <p:nvSpPr>
            <p:cNvPr id="6" name="云形 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p:cNvPicPr>
            <a:picLocks noChangeAspect="1" noChangeArrowheads="1"/>
          </p:cNvPicPr>
          <p:nvPr/>
        </p:nvPicPr>
        <p:blipFill>
          <a:blip r:embed="rId1" cstate="screen"/>
          <a:srcRect/>
          <a:stretch>
            <a:fillRect/>
          </a:stretch>
        </p:blipFill>
        <p:spPr bwMode="auto">
          <a:xfrm>
            <a:off x="935328" y="2384515"/>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p:cNvPicPr>
            <a:picLocks noChangeAspect="1" noChangeArrowheads="1"/>
          </p:cNvPicPr>
          <p:nvPr/>
        </p:nvPicPr>
        <p:blipFill>
          <a:blip r:embed="rId2" cstate="screen"/>
          <a:srcRect/>
          <a:stretch>
            <a:fillRect/>
          </a:stretch>
        </p:blipFill>
        <p:spPr bwMode="auto">
          <a:xfrm>
            <a:off x="935328" y="3331967"/>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p:cNvCxnSpPr/>
          <p:nvPr/>
        </p:nvCxnSpPr>
        <p:spPr>
          <a:xfrm>
            <a:off x="1637730" y="2531599"/>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1635087" y="273546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637730" y="293933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V="1">
            <a:off x="1637730" y="3452542"/>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V="1">
            <a:off x="1635087" y="3602266"/>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1635087" y="3768070"/>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4032048" y="2825139"/>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4032048" y="3128284"/>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4032048" y="3299121"/>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4032048" y="3602266"/>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4721296" y="2604483"/>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Alipay logic </a:t>
            </a:r>
            <a:endParaRPr kumimoji="1" lang="en-US" altLang="zh-CN" sz="1200" dirty="0">
              <a:solidFill>
                <a:schemeClr val="tx1"/>
              </a:solidFill>
            </a:endParaRPr>
          </a:p>
        </p:txBody>
      </p:sp>
      <p:sp>
        <p:nvSpPr>
          <p:cNvPr id="21" name="圆角矩形 20"/>
          <p:cNvSpPr/>
          <p:nvPr/>
        </p:nvSpPr>
        <p:spPr>
          <a:xfrm>
            <a:off x="4721296" y="3331967"/>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Taobao logic </a:t>
            </a:r>
            <a:endParaRPr kumimoji="1" lang="en-US" altLang="zh-CN" sz="1200" dirty="0">
              <a:solidFill>
                <a:schemeClr val="tx1"/>
              </a:solidFill>
            </a:endParaRPr>
          </a:p>
        </p:txBody>
      </p:sp>
      <p:sp>
        <p:nvSpPr>
          <p:cNvPr id="22" name="圆角矩形 21"/>
          <p:cNvSpPr/>
          <p:nvPr/>
        </p:nvSpPr>
        <p:spPr>
          <a:xfrm>
            <a:off x="6582661" y="2604483"/>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endParaRPr kumimoji="1" lang="en-US" altLang="zh-CN" sz="1200" dirty="0">
              <a:solidFill>
                <a:schemeClr val="tx1"/>
              </a:solidFill>
            </a:endParaRPr>
          </a:p>
        </p:txBody>
      </p:sp>
      <p:sp>
        <p:nvSpPr>
          <p:cNvPr id="23" name="圆角矩形 22"/>
          <p:cNvSpPr/>
          <p:nvPr/>
        </p:nvSpPr>
        <p:spPr>
          <a:xfrm>
            <a:off x="6597699" y="3327594"/>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DB client</a:t>
            </a:r>
            <a:endParaRPr kumimoji="1" lang="en-US" altLang="zh-CN" sz="1200" dirty="0">
              <a:solidFill>
                <a:schemeClr val="tx1"/>
              </a:solidFill>
            </a:endParaRPr>
          </a:p>
        </p:txBody>
      </p:sp>
      <p:cxnSp>
        <p:nvCxnSpPr>
          <p:cNvPr id="25" name="直线箭头连接符 24"/>
          <p:cNvCxnSpPr/>
          <p:nvPr/>
        </p:nvCxnSpPr>
        <p:spPr>
          <a:xfrm>
            <a:off x="6269576" y="3558536"/>
            <a:ext cx="313085" cy="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a:off x="6269576" y="2801371"/>
            <a:ext cx="773821" cy="553512"/>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endCxn id="32" idx="1"/>
          </p:cNvCxnSpPr>
          <p:nvPr/>
        </p:nvCxnSpPr>
        <p:spPr>
          <a:xfrm flipV="1">
            <a:off x="6254538" y="2642520"/>
            <a:ext cx="246270" cy="178748"/>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20" idx="3"/>
          </p:cNvCxnSpPr>
          <p:nvPr/>
        </p:nvCxnSpPr>
        <p:spPr>
          <a:xfrm>
            <a:off x="6269576" y="2810325"/>
            <a:ext cx="328123" cy="517269"/>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endCxn id="22" idx="1"/>
          </p:cNvCxnSpPr>
          <p:nvPr/>
        </p:nvCxnSpPr>
        <p:spPr>
          <a:xfrm flipV="1">
            <a:off x="6277094" y="2810325"/>
            <a:ext cx="305567" cy="712338"/>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21" idx="3"/>
          </p:cNvCxnSpPr>
          <p:nvPr/>
        </p:nvCxnSpPr>
        <p:spPr>
          <a:xfrm flipV="1">
            <a:off x="6269576" y="2962725"/>
            <a:ext cx="465485" cy="575084"/>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 scalable website: </a:t>
            </a:r>
            <a:r>
              <a:rPr kumimoji="1" lang="en-US" altLang="zh-CN" b="0" dirty="0">
                <a:solidFill>
                  <a:srgbClr val="FF0000"/>
                </a:solidFill>
              </a:rPr>
              <a:t>overall</a:t>
            </a:r>
            <a:r>
              <a:rPr kumimoji="1" lang="en-US" altLang="zh-CN" b="0" dirty="0"/>
              <a:t> picture</a:t>
            </a:r>
            <a:endParaRPr kumimoji="1" lang="zh-CN" altLang="en-US" b="0" dirty="0"/>
          </a:p>
        </p:txBody>
      </p:sp>
      <p:sp>
        <p:nvSpPr>
          <p:cNvPr id="3" name="内容占位符 2"/>
          <p:cNvSpPr>
            <a:spLocks noGrp="1"/>
          </p:cNvSpPr>
          <p:nvPr>
            <p:ph idx="1"/>
          </p:nvPr>
        </p:nvSpPr>
        <p:spPr>
          <a:xfrm>
            <a:off x="457200" y="1129308"/>
            <a:ext cx="4186238" cy="1498280"/>
          </a:xfrm>
        </p:spPr>
        <p:txBody>
          <a:bodyPr>
            <a:normAutofit/>
          </a:bodyPr>
          <a:lstStyle/>
          <a:p>
            <a:r>
              <a:rPr kumimoji="1" lang="en-US" altLang="zh-CN" sz="1600" dirty="0"/>
              <a:t>We have not covered all the parts</a:t>
            </a:r>
            <a:endParaRPr kumimoji="1" lang="en-US" altLang="zh-CN" sz="1600" dirty="0"/>
          </a:p>
          <a:p>
            <a:pPr lvl="1"/>
            <a:r>
              <a:rPr kumimoji="1" lang="en-US" altLang="zh-CN" sz="1600" dirty="0"/>
              <a:t>E.g., container</a:t>
            </a:r>
            <a:endParaRPr kumimoji="1" lang="en-US" altLang="zh-CN" sz="1600" dirty="0"/>
          </a:p>
          <a:p>
            <a:pPr lvl="1"/>
            <a:r>
              <a:rPr kumimoji="1" lang="en-US" altLang="zh-CN" sz="1600" dirty="0"/>
              <a:t>Yet most of them are orthogonal to the scalability concepts in this class </a:t>
            </a:r>
            <a:endParaRPr kumimoji="1" lang="zh-CN" altLang="en-US" sz="1600" dirty="0"/>
          </a:p>
        </p:txBody>
      </p:sp>
      <p:grpSp>
        <p:nvGrpSpPr>
          <p:cNvPr id="31" name="组合 30"/>
          <p:cNvGrpSpPr/>
          <p:nvPr/>
        </p:nvGrpSpPr>
        <p:grpSpPr>
          <a:xfrm>
            <a:off x="5818303" y="4272758"/>
            <a:ext cx="3038209" cy="1240753"/>
            <a:chOff x="5004048" y="4297660"/>
            <a:chExt cx="3038209" cy="1240753"/>
          </a:xfrm>
        </p:grpSpPr>
        <p:grpSp>
          <p:nvGrpSpPr>
            <p:cNvPr id="12" name="组合 11"/>
            <p:cNvGrpSpPr/>
            <p:nvPr/>
          </p:nvGrpSpPr>
          <p:grpSpPr>
            <a:xfrm>
              <a:off x="5004048" y="4297660"/>
              <a:ext cx="905319" cy="801616"/>
              <a:chOff x="5914584" y="4712265"/>
              <a:chExt cx="905319" cy="801616"/>
            </a:xfrm>
          </p:grpSpPr>
          <p:grpSp>
            <p:nvGrpSpPr>
              <p:cNvPr id="11" name="组合 10"/>
              <p:cNvGrpSpPr/>
              <p:nvPr/>
            </p:nvGrpSpPr>
            <p:grpSpPr>
              <a:xfrm>
                <a:off x="5914584" y="4712265"/>
                <a:ext cx="901209" cy="801616"/>
                <a:chOff x="5914584" y="4712265"/>
                <a:chExt cx="901209" cy="801616"/>
              </a:xfrm>
            </p:grpSpPr>
            <p:sp>
              <p:nvSpPr>
                <p:cNvPr id="6" name="矩形 5"/>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p:cNvGrpSpPr/>
              <p:nvPr/>
            </p:nvGrpSpPr>
            <p:grpSpPr>
              <a:xfrm>
                <a:off x="5914584" y="4989264"/>
                <a:ext cx="905319" cy="494965"/>
                <a:chOff x="4881156" y="4586631"/>
                <a:chExt cx="905319" cy="494965"/>
              </a:xfrm>
            </p:grpSpPr>
            <p:sp>
              <p:nvSpPr>
                <p:cNvPr id="7" name="一个圆顶角并剪去另一个顶角的矩形 6"/>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13" name="组合 12"/>
            <p:cNvGrpSpPr/>
            <p:nvPr/>
          </p:nvGrpSpPr>
          <p:grpSpPr>
            <a:xfrm>
              <a:off x="5835606" y="4297660"/>
              <a:ext cx="905319" cy="801616"/>
              <a:chOff x="5914584" y="4712265"/>
              <a:chExt cx="905319" cy="801616"/>
            </a:xfrm>
          </p:grpSpPr>
          <p:grpSp>
            <p:nvGrpSpPr>
              <p:cNvPr id="14" name="组合 13"/>
              <p:cNvGrpSpPr/>
              <p:nvPr/>
            </p:nvGrpSpPr>
            <p:grpSpPr>
              <a:xfrm>
                <a:off x="5914584" y="4712265"/>
                <a:ext cx="901209" cy="801616"/>
                <a:chOff x="5914584" y="4712265"/>
                <a:chExt cx="901209" cy="801616"/>
              </a:xfrm>
            </p:grpSpPr>
            <p:sp>
              <p:nvSpPr>
                <p:cNvPr id="18" name="矩形 17"/>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p:cNvGrpSpPr/>
              <p:nvPr/>
            </p:nvGrpSpPr>
            <p:grpSpPr>
              <a:xfrm>
                <a:off x="5914584" y="4989264"/>
                <a:ext cx="905319" cy="494965"/>
                <a:chOff x="4881156" y="4586631"/>
                <a:chExt cx="905319" cy="494965"/>
              </a:xfrm>
            </p:grpSpPr>
            <p:sp>
              <p:nvSpPr>
                <p:cNvPr id="16" name="一个圆顶角并剪去另一个顶角的矩形 15"/>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20" name="组合 19"/>
            <p:cNvGrpSpPr/>
            <p:nvPr/>
          </p:nvGrpSpPr>
          <p:grpSpPr>
            <a:xfrm>
              <a:off x="7136938" y="4297660"/>
              <a:ext cx="905319" cy="801616"/>
              <a:chOff x="5914584" y="4712265"/>
              <a:chExt cx="905319" cy="801616"/>
            </a:xfrm>
          </p:grpSpPr>
          <p:grpSp>
            <p:nvGrpSpPr>
              <p:cNvPr id="21" name="组合 20"/>
              <p:cNvGrpSpPr/>
              <p:nvPr/>
            </p:nvGrpSpPr>
            <p:grpSpPr>
              <a:xfrm>
                <a:off x="5914584" y="4712265"/>
                <a:ext cx="901209" cy="801616"/>
                <a:chOff x="5914584" y="4712265"/>
                <a:chExt cx="901209" cy="801616"/>
              </a:xfrm>
            </p:grpSpPr>
            <p:sp>
              <p:nvSpPr>
                <p:cNvPr id="25" name="矩形 24"/>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p:cNvGrpSpPr/>
              <p:nvPr/>
            </p:nvGrpSpPr>
            <p:grpSpPr>
              <a:xfrm>
                <a:off x="5914584" y="4989264"/>
                <a:ext cx="905319" cy="494965"/>
                <a:chOff x="4881156" y="4586631"/>
                <a:chExt cx="905319" cy="494965"/>
              </a:xfrm>
            </p:grpSpPr>
            <p:sp>
              <p:nvSpPr>
                <p:cNvPr id="23" name="一个圆顶角并剪去另一个顶角的矩形 22"/>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sp>
          <p:nvSpPr>
            <p:cNvPr id="27" name="矩形 26"/>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p:cNvGrpSpPr/>
          <p:nvPr/>
        </p:nvGrpSpPr>
        <p:grpSpPr>
          <a:xfrm>
            <a:off x="5758122" y="2568458"/>
            <a:ext cx="3098390" cy="1384372"/>
            <a:chOff x="5645427" y="2766408"/>
            <a:chExt cx="3098390" cy="1384372"/>
          </a:xfrm>
        </p:grpSpPr>
        <p:grpSp>
          <p:nvGrpSpPr>
            <p:cNvPr id="33" name="组合 32"/>
            <p:cNvGrpSpPr/>
            <p:nvPr/>
          </p:nvGrpSpPr>
          <p:grpSpPr>
            <a:xfrm>
              <a:off x="5645427" y="2766408"/>
              <a:ext cx="1309974" cy="899967"/>
              <a:chOff x="6831174" y="4263832"/>
              <a:chExt cx="1309974" cy="899967"/>
            </a:xfrm>
          </p:grpSpPr>
          <p:sp>
            <p:nvSpPr>
              <p:cNvPr id="34" name="矩形 33"/>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p:cNvGrpSpPr/>
              <p:nvPr/>
            </p:nvGrpSpPr>
            <p:grpSpPr>
              <a:xfrm>
                <a:off x="6951983" y="4538944"/>
                <a:ext cx="1080001" cy="584154"/>
                <a:chOff x="6642225" y="3964214"/>
                <a:chExt cx="816191" cy="584154"/>
              </a:xfrm>
            </p:grpSpPr>
            <p:sp>
              <p:nvSpPr>
                <p:cNvPr id="37" name="磁盘 36"/>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grpSp>
          <p:nvGrpSpPr>
            <p:cNvPr id="39" name="组合 38"/>
            <p:cNvGrpSpPr/>
            <p:nvPr/>
          </p:nvGrpSpPr>
          <p:grpSpPr>
            <a:xfrm>
              <a:off x="7433843" y="2770148"/>
              <a:ext cx="1309974" cy="899967"/>
              <a:chOff x="6831174" y="4263832"/>
              <a:chExt cx="1309974" cy="899967"/>
            </a:xfrm>
          </p:grpSpPr>
          <p:sp>
            <p:nvSpPr>
              <p:cNvPr id="40" name="矩形 39"/>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p:cNvGrpSpPr/>
              <p:nvPr/>
            </p:nvGrpSpPr>
            <p:grpSpPr>
              <a:xfrm>
                <a:off x="6951983" y="4538944"/>
                <a:ext cx="1080001" cy="584154"/>
                <a:chOff x="6642225" y="3964214"/>
                <a:chExt cx="816191" cy="584154"/>
              </a:xfrm>
            </p:grpSpPr>
            <p:sp>
              <p:nvSpPr>
                <p:cNvPr id="43" name="磁盘 42"/>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cxnSp>
          <p:nvCxnSpPr>
            <p:cNvPr id="45" name="直线连接符 44"/>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p:cNvGrpSpPr/>
          <p:nvPr/>
        </p:nvGrpSpPr>
        <p:grpSpPr>
          <a:xfrm>
            <a:off x="5383207" y="1199766"/>
            <a:ext cx="3704912" cy="1076455"/>
            <a:chOff x="5248883" y="1420516"/>
            <a:chExt cx="3704912" cy="1076455"/>
          </a:xfrm>
        </p:grpSpPr>
        <p:grpSp>
          <p:nvGrpSpPr>
            <p:cNvPr id="63" name="组合 62"/>
            <p:cNvGrpSpPr/>
            <p:nvPr/>
          </p:nvGrpSpPr>
          <p:grpSpPr>
            <a:xfrm>
              <a:off x="5248883" y="1420516"/>
              <a:ext cx="3704912" cy="608773"/>
              <a:chOff x="5248883" y="1420516"/>
              <a:chExt cx="3704912" cy="608773"/>
            </a:xfrm>
          </p:grpSpPr>
          <p:grpSp>
            <p:nvGrpSpPr>
              <p:cNvPr id="50" name="组合 49"/>
              <p:cNvGrpSpPr/>
              <p:nvPr/>
            </p:nvGrpSpPr>
            <p:grpSpPr>
              <a:xfrm>
                <a:off x="5248883" y="1424862"/>
                <a:ext cx="1215397" cy="604427"/>
                <a:chOff x="4705349" y="3308267"/>
                <a:chExt cx="1215397" cy="604427"/>
              </a:xfrm>
            </p:grpSpPr>
            <p:sp>
              <p:nvSpPr>
                <p:cNvPr id="51" name="梯形 50"/>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3" name="矩形 52"/>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p:cNvGrpSpPr/>
              <p:nvPr/>
            </p:nvGrpSpPr>
            <p:grpSpPr>
              <a:xfrm>
                <a:off x="6350866" y="1424862"/>
                <a:ext cx="1215397" cy="604427"/>
                <a:chOff x="4705349" y="3308267"/>
                <a:chExt cx="1215397" cy="604427"/>
              </a:xfrm>
            </p:grpSpPr>
            <p:sp>
              <p:nvSpPr>
                <p:cNvPr id="55" name="梯形 54"/>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7" name="矩形 56"/>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p:cNvGrpSpPr/>
              <p:nvPr/>
            </p:nvGrpSpPr>
            <p:grpSpPr>
              <a:xfrm>
                <a:off x="7738398" y="1420516"/>
                <a:ext cx="1215397" cy="604427"/>
                <a:chOff x="4705349" y="3308267"/>
                <a:chExt cx="1215397" cy="604427"/>
              </a:xfrm>
            </p:grpSpPr>
            <p:sp>
              <p:nvSpPr>
                <p:cNvPr id="59" name="梯形 58"/>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61" name="矩形 60"/>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p:cNvGrpSpPr/>
          <p:nvPr/>
        </p:nvGrpSpPr>
        <p:grpSpPr>
          <a:xfrm>
            <a:off x="2236116" y="3199271"/>
            <a:ext cx="768261" cy="2146974"/>
            <a:chOff x="3096000" y="3119298"/>
            <a:chExt cx="768261" cy="2146974"/>
          </a:xfrm>
        </p:grpSpPr>
        <p:sp>
          <p:nvSpPr>
            <p:cNvPr id="68" name="矩形 67"/>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p:cNvGrpSpPr/>
            <p:nvPr/>
          </p:nvGrpSpPr>
          <p:grpSpPr>
            <a:xfrm rot="5400000">
              <a:off x="2988299" y="3437380"/>
              <a:ext cx="690955" cy="180000"/>
              <a:chOff x="4884739" y="2696400"/>
              <a:chExt cx="690955" cy="180000"/>
            </a:xfrm>
          </p:grpSpPr>
          <p:sp>
            <p:nvSpPr>
              <p:cNvPr id="70" name="矩形 6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p:cNvGrpSpPr/>
            <p:nvPr/>
          </p:nvGrpSpPr>
          <p:grpSpPr>
            <a:xfrm rot="5400000">
              <a:off x="3219367" y="3437381"/>
              <a:ext cx="690955" cy="180000"/>
              <a:chOff x="4884739" y="2696400"/>
              <a:chExt cx="690955" cy="180000"/>
            </a:xfrm>
          </p:grpSpPr>
          <p:sp>
            <p:nvSpPr>
              <p:cNvPr id="74" name="矩形 73"/>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p:cNvGrpSpPr/>
            <p:nvPr/>
          </p:nvGrpSpPr>
          <p:grpSpPr>
            <a:xfrm rot="5400000">
              <a:off x="2988299" y="4762203"/>
              <a:ext cx="690955" cy="180000"/>
              <a:chOff x="4884739" y="2696400"/>
              <a:chExt cx="690955" cy="180000"/>
            </a:xfrm>
          </p:grpSpPr>
          <p:sp>
            <p:nvSpPr>
              <p:cNvPr id="86" name="矩形 85"/>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p:cNvGrpSpPr/>
            <p:nvPr/>
          </p:nvGrpSpPr>
          <p:grpSpPr>
            <a:xfrm rot="5400000">
              <a:off x="3219367" y="4762204"/>
              <a:ext cx="690955" cy="180000"/>
              <a:chOff x="4884739" y="2696400"/>
              <a:chExt cx="690955" cy="180000"/>
            </a:xfrm>
          </p:grpSpPr>
          <p:sp>
            <p:nvSpPr>
              <p:cNvPr id="90" name="矩形 8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endParaRPr kumimoji="1" lang="en-US" altLang="zh-CN" sz="1200" dirty="0">
                <a:solidFill>
                  <a:srgbClr val="000000"/>
                </a:solidFill>
              </a:endParaRPr>
            </a:p>
            <a:p>
              <a:r>
                <a:rPr kumimoji="1" lang="en-US" altLang="zh-CN" sz="1200" dirty="0">
                  <a:solidFill>
                    <a:srgbClr val="000000"/>
                  </a:solidFill>
                </a:rPr>
                <a:t>Balance</a:t>
              </a:r>
              <a:endParaRPr lang="zh-CN" altLang="en-US" sz="1200" dirty="0"/>
            </a:p>
          </p:txBody>
        </p:sp>
      </p:grpSp>
      <p:grpSp>
        <p:nvGrpSpPr>
          <p:cNvPr id="95" name="组合 94"/>
          <p:cNvGrpSpPr/>
          <p:nvPr/>
        </p:nvGrpSpPr>
        <p:grpSpPr>
          <a:xfrm>
            <a:off x="3302994" y="2814021"/>
            <a:ext cx="1703228" cy="1049410"/>
            <a:chOff x="5882155" y="4329138"/>
            <a:chExt cx="1703228" cy="1049410"/>
          </a:xfrm>
        </p:grpSpPr>
        <p:sp>
          <p:nvSpPr>
            <p:cNvPr id="96" name="矩形 95"/>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endParaRPr kumimoji="1" lang="en-US" altLang="zh-CN" sz="1200" b="1" dirty="0">
                <a:solidFill>
                  <a:schemeClr val="tx1"/>
                </a:solidFill>
              </a:endParaRPr>
            </a:p>
            <a:p>
              <a:pPr algn="ctr"/>
              <a:r>
                <a:rPr kumimoji="1" lang="en-US" altLang="zh-CN" sz="1200" dirty="0">
                  <a:solidFill>
                    <a:schemeClr val="tx1"/>
                  </a:solidFill>
                </a:rPr>
                <a:t>generate the page</a:t>
              </a:r>
              <a:endParaRPr kumimoji="1" lang="en-US" altLang="zh-CN" sz="1200" dirty="0">
                <a:solidFill>
                  <a:schemeClr val="tx1"/>
                </a:solidFill>
              </a:endParaRPr>
            </a:p>
          </p:txBody>
        </p:sp>
        <p:sp>
          <p:nvSpPr>
            <p:cNvPr id="98" name="矩形 97"/>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p:cNvGrpSpPr/>
          <p:nvPr/>
        </p:nvGrpSpPr>
        <p:grpSpPr>
          <a:xfrm>
            <a:off x="3270533" y="4048243"/>
            <a:ext cx="1703228" cy="1049410"/>
            <a:chOff x="5882155" y="4329138"/>
            <a:chExt cx="1703228" cy="1049410"/>
          </a:xfrm>
        </p:grpSpPr>
        <p:sp>
          <p:nvSpPr>
            <p:cNvPr id="111" name="矩形 110"/>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endParaRPr kumimoji="1" lang="en-US" altLang="zh-CN" sz="1200" b="1" dirty="0">
                <a:solidFill>
                  <a:schemeClr val="tx1"/>
                </a:solidFill>
              </a:endParaRPr>
            </a:p>
            <a:p>
              <a:pPr algn="ctr"/>
              <a:r>
                <a:rPr kumimoji="1" lang="en-US" altLang="zh-CN" sz="1200" dirty="0">
                  <a:solidFill>
                    <a:schemeClr val="tx1"/>
                  </a:solidFill>
                </a:rPr>
                <a:t>add the order</a:t>
              </a:r>
              <a:endParaRPr kumimoji="1" lang="en-US" altLang="zh-CN" sz="1200" dirty="0">
                <a:solidFill>
                  <a:schemeClr val="tx1"/>
                </a:solidFill>
              </a:endParaRPr>
            </a:p>
          </p:txBody>
        </p:sp>
        <p:sp>
          <p:nvSpPr>
            <p:cNvPr id="113" name="矩形 112"/>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rot="16200000">
            <a:off x="703673" y="3881347"/>
            <a:ext cx="1548280" cy="638043"/>
            <a:chOff x="6020855" y="1361203"/>
            <a:chExt cx="1548280" cy="638043"/>
          </a:xfrm>
        </p:grpSpPr>
        <p:sp>
          <p:nvSpPr>
            <p:cNvPr id="102" name="云形 101"/>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p:cNvGrpSpPr/>
          <p:nvPr/>
        </p:nvGrpSpPr>
        <p:grpSpPr>
          <a:xfrm>
            <a:off x="1911161" y="3550232"/>
            <a:ext cx="252000" cy="517828"/>
            <a:chOff x="1735514" y="3550232"/>
            <a:chExt cx="420567" cy="517828"/>
          </a:xfrm>
        </p:grpSpPr>
        <p:cxnSp>
          <p:nvCxnSpPr>
            <p:cNvPr id="104" name="直线箭头连接符 103"/>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1907704" y="4263806"/>
            <a:ext cx="252000" cy="517828"/>
            <a:chOff x="1735514" y="3550232"/>
            <a:chExt cx="420567" cy="517828"/>
          </a:xfrm>
        </p:grpSpPr>
        <p:cxnSp>
          <p:nvCxnSpPr>
            <p:cNvPr id="117" name="直线箭头连接符 116"/>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p:cNvPicPr>
            <a:picLocks noChangeAspect="1"/>
          </p:cNvPicPr>
          <p:nvPr/>
        </p:nvPicPr>
        <p:blipFill>
          <a:blip r:embed="rId1" cstate="screen"/>
          <a:stretch>
            <a:fillRect/>
          </a:stretch>
        </p:blipFill>
        <p:spPr>
          <a:xfrm>
            <a:off x="357945" y="3397695"/>
            <a:ext cx="329286" cy="329286"/>
          </a:xfrm>
          <a:prstGeom prst="rect">
            <a:avLst/>
          </a:prstGeom>
        </p:spPr>
      </p:pic>
      <p:pic>
        <p:nvPicPr>
          <p:cNvPr id="126" name="图片 125"/>
          <p:cNvPicPr>
            <a:picLocks noChangeAspect="1"/>
          </p:cNvPicPr>
          <p:nvPr/>
        </p:nvPicPr>
        <p:blipFill>
          <a:blip r:embed="rId2" cstate="screen"/>
          <a:stretch>
            <a:fillRect/>
          </a:stretch>
        </p:blipFill>
        <p:spPr>
          <a:xfrm>
            <a:off x="267280" y="3955145"/>
            <a:ext cx="536836" cy="536836"/>
          </a:xfrm>
          <a:prstGeom prst="rect">
            <a:avLst/>
          </a:prstGeom>
        </p:spPr>
      </p:pic>
      <p:pic>
        <p:nvPicPr>
          <p:cNvPr id="127" name="图片 126"/>
          <p:cNvPicPr>
            <a:picLocks noChangeAspect="1"/>
          </p:cNvPicPr>
          <p:nvPr/>
        </p:nvPicPr>
        <p:blipFill>
          <a:blip r:embed="rId3" cstate="screen"/>
          <a:stretch>
            <a:fillRect/>
          </a:stretch>
        </p:blipFill>
        <p:spPr>
          <a:xfrm>
            <a:off x="320547" y="4549038"/>
            <a:ext cx="425471" cy="425471"/>
          </a:xfrm>
          <a:prstGeom prst="rect">
            <a:avLst/>
          </a:prstGeom>
        </p:spPr>
      </p:pic>
      <p:sp>
        <p:nvSpPr>
          <p:cNvPr id="128" name="矩形 127"/>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p:cNvGrpSpPr/>
          <p:nvPr/>
        </p:nvGrpSpPr>
        <p:grpSpPr>
          <a:xfrm>
            <a:off x="1031305" y="2691437"/>
            <a:ext cx="845234" cy="489970"/>
            <a:chOff x="6020855" y="1361204"/>
            <a:chExt cx="845234" cy="489970"/>
          </a:xfrm>
        </p:grpSpPr>
        <p:sp>
          <p:nvSpPr>
            <p:cNvPr id="147" name="云形 146"/>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4492257" y="5204142"/>
            <a:ext cx="1322740" cy="293267"/>
            <a:chOff x="4833436" y="4356643"/>
            <a:chExt cx="1322740" cy="293267"/>
          </a:xfrm>
        </p:grpSpPr>
        <p:sp>
          <p:nvSpPr>
            <p:cNvPr id="130" name="圆柱体 129"/>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4" name="任意形状 3"/>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 scalable website: </a:t>
            </a:r>
            <a:r>
              <a:rPr kumimoji="1" lang="en-US" altLang="zh-CN" b="0" dirty="0"/>
              <a:t>powered by </a:t>
            </a:r>
            <a:r>
              <a:rPr kumimoji="1" lang="en-US" altLang="zh-CN" b="0" dirty="0">
                <a:highlight>
                  <a:srgbClr val="FFFF00"/>
                </a:highlight>
              </a:rPr>
              <a:t>distributed systems</a:t>
            </a:r>
            <a:r>
              <a:rPr kumimoji="1" lang="en-US" altLang="zh-CN" b="0" dirty="0"/>
              <a:t>!</a:t>
            </a:r>
            <a:endParaRPr kumimoji="1" lang="zh-CN" altLang="en-US" b="0" dirty="0"/>
          </a:p>
        </p:txBody>
      </p:sp>
      <p:sp>
        <p:nvSpPr>
          <p:cNvPr id="3" name="内容占位符 2"/>
          <p:cNvSpPr>
            <a:spLocks noGrp="1"/>
          </p:cNvSpPr>
          <p:nvPr>
            <p:ph idx="1"/>
          </p:nvPr>
        </p:nvSpPr>
        <p:spPr>
          <a:xfrm>
            <a:off x="457199" y="1129307"/>
            <a:ext cx="4923861" cy="1655541"/>
          </a:xfrm>
        </p:spPr>
        <p:txBody>
          <a:bodyPr>
            <a:normAutofit/>
          </a:bodyPr>
          <a:lstStyle/>
          <a:p>
            <a:r>
              <a:rPr kumimoji="1" lang="en-US" altLang="zh-CN" dirty="0"/>
              <a:t>Distributed</a:t>
            </a:r>
            <a:r>
              <a:rPr kumimoji="1" lang="zh-CN" altLang="en-US" dirty="0"/>
              <a:t> </a:t>
            </a:r>
            <a:r>
              <a:rPr kumimoji="1" lang="en-US" altLang="zh-CN" dirty="0"/>
              <a:t>system</a:t>
            </a:r>
            <a:r>
              <a:rPr kumimoji="1" lang="en-US" altLang="zh-CN" b="0" dirty="0"/>
              <a:t>: </a:t>
            </a:r>
            <a:r>
              <a:rPr kumimoji="1" lang="en-US" altLang="zh-CN" sz="1600" b="0" dirty="0"/>
              <a:t>a collection of independent/autonomous connected through a communication network working together hosts to perform a service </a:t>
            </a:r>
            <a:endParaRPr kumimoji="1" lang="en-US" altLang="zh-CN" sz="1600" b="0" dirty="0"/>
          </a:p>
          <a:p>
            <a:endParaRPr kumimoji="1" lang="zh-CN" altLang="en-US" b="0" dirty="0"/>
          </a:p>
        </p:txBody>
      </p:sp>
      <p:grpSp>
        <p:nvGrpSpPr>
          <p:cNvPr id="31" name="组合 30"/>
          <p:cNvGrpSpPr/>
          <p:nvPr/>
        </p:nvGrpSpPr>
        <p:grpSpPr>
          <a:xfrm>
            <a:off x="5818303" y="4272758"/>
            <a:ext cx="3038209" cy="1240753"/>
            <a:chOff x="5004048" y="4297660"/>
            <a:chExt cx="3038209" cy="1240753"/>
          </a:xfrm>
        </p:grpSpPr>
        <p:grpSp>
          <p:nvGrpSpPr>
            <p:cNvPr id="12" name="组合 11"/>
            <p:cNvGrpSpPr/>
            <p:nvPr/>
          </p:nvGrpSpPr>
          <p:grpSpPr>
            <a:xfrm>
              <a:off x="5004048" y="4297660"/>
              <a:ext cx="905319" cy="801616"/>
              <a:chOff x="5914584" y="4712265"/>
              <a:chExt cx="905319" cy="801616"/>
            </a:xfrm>
          </p:grpSpPr>
          <p:grpSp>
            <p:nvGrpSpPr>
              <p:cNvPr id="11" name="组合 10"/>
              <p:cNvGrpSpPr/>
              <p:nvPr/>
            </p:nvGrpSpPr>
            <p:grpSpPr>
              <a:xfrm>
                <a:off x="5914584" y="4712265"/>
                <a:ext cx="901209" cy="801616"/>
                <a:chOff x="5914584" y="4712265"/>
                <a:chExt cx="901209" cy="801616"/>
              </a:xfrm>
            </p:grpSpPr>
            <p:sp>
              <p:nvSpPr>
                <p:cNvPr id="6" name="矩形 5"/>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p:cNvGrpSpPr/>
              <p:nvPr/>
            </p:nvGrpSpPr>
            <p:grpSpPr>
              <a:xfrm>
                <a:off x="5914584" y="4989264"/>
                <a:ext cx="905319" cy="494965"/>
                <a:chOff x="4881156" y="4586631"/>
                <a:chExt cx="905319" cy="494965"/>
              </a:xfrm>
            </p:grpSpPr>
            <p:sp>
              <p:nvSpPr>
                <p:cNvPr id="7" name="一个圆顶角并剪去另一个顶角的矩形 6"/>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13" name="组合 12"/>
            <p:cNvGrpSpPr/>
            <p:nvPr/>
          </p:nvGrpSpPr>
          <p:grpSpPr>
            <a:xfrm>
              <a:off x="5835606" y="4297660"/>
              <a:ext cx="905319" cy="801616"/>
              <a:chOff x="5914584" y="4712265"/>
              <a:chExt cx="905319" cy="801616"/>
            </a:xfrm>
          </p:grpSpPr>
          <p:grpSp>
            <p:nvGrpSpPr>
              <p:cNvPr id="14" name="组合 13"/>
              <p:cNvGrpSpPr/>
              <p:nvPr/>
            </p:nvGrpSpPr>
            <p:grpSpPr>
              <a:xfrm>
                <a:off x="5914584" y="4712265"/>
                <a:ext cx="901209" cy="801616"/>
                <a:chOff x="5914584" y="4712265"/>
                <a:chExt cx="901209" cy="801616"/>
              </a:xfrm>
            </p:grpSpPr>
            <p:sp>
              <p:nvSpPr>
                <p:cNvPr id="18" name="矩形 17"/>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p:cNvGrpSpPr/>
              <p:nvPr/>
            </p:nvGrpSpPr>
            <p:grpSpPr>
              <a:xfrm>
                <a:off x="5914584" y="4989264"/>
                <a:ext cx="905319" cy="494965"/>
                <a:chOff x="4881156" y="4586631"/>
                <a:chExt cx="905319" cy="494965"/>
              </a:xfrm>
            </p:grpSpPr>
            <p:sp>
              <p:nvSpPr>
                <p:cNvPr id="16" name="一个圆顶角并剪去另一个顶角的矩形 15"/>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20" name="组合 19"/>
            <p:cNvGrpSpPr/>
            <p:nvPr/>
          </p:nvGrpSpPr>
          <p:grpSpPr>
            <a:xfrm>
              <a:off x="7136938" y="4297660"/>
              <a:ext cx="905319" cy="801616"/>
              <a:chOff x="5914584" y="4712265"/>
              <a:chExt cx="905319" cy="801616"/>
            </a:xfrm>
          </p:grpSpPr>
          <p:grpSp>
            <p:nvGrpSpPr>
              <p:cNvPr id="21" name="组合 20"/>
              <p:cNvGrpSpPr/>
              <p:nvPr/>
            </p:nvGrpSpPr>
            <p:grpSpPr>
              <a:xfrm>
                <a:off x="5914584" y="4712265"/>
                <a:ext cx="901209" cy="801616"/>
                <a:chOff x="5914584" y="4712265"/>
                <a:chExt cx="901209" cy="801616"/>
              </a:xfrm>
            </p:grpSpPr>
            <p:sp>
              <p:nvSpPr>
                <p:cNvPr id="25" name="矩形 24"/>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p:cNvGrpSpPr/>
              <p:nvPr/>
            </p:nvGrpSpPr>
            <p:grpSpPr>
              <a:xfrm>
                <a:off x="5914584" y="4989264"/>
                <a:ext cx="905319" cy="494965"/>
                <a:chOff x="4881156" y="4586631"/>
                <a:chExt cx="905319" cy="494965"/>
              </a:xfrm>
            </p:grpSpPr>
            <p:sp>
              <p:nvSpPr>
                <p:cNvPr id="23" name="一个圆顶角并剪去另一个顶角的矩形 22"/>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sp>
          <p:nvSpPr>
            <p:cNvPr id="27" name="矩形 26"/>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p:cNvGrpSpPr/>
          <p:nvPr/>
        </p:nvGrpSpPr>
        <p:grpSpPr>
          <a:xfrm>
            <a:off x="5758122" y="2568458"/>
            <a:ext cx="3098390" cy="1384372"/>
            <a:chOff x="5645427" y="2766408"/>
            <a:chExt cx="3098390" cy="1384372"/>
          </a:xfrm>
        </p:grpSpPr>
        <p:grpSp>
          <p:nvGrpSpPr>
            <p:cNvPr id="33" name="组合 32"/>
            <p:cNvGrpSpPr/>
            <p:nvPr/>
          </p:nvGrpSpPr>
          <p:grpSpPr>
            <a:xfrm>
              <a:off x="5645427" y="2766408"/>
              <a:ext cx="1309974" cy="899967"/>
              <a:chOff x="6831174" y="4263832"/>
              <a:chExt cx="1309974" cy="899967"/>
            </a:xfrm>
          </p:grpSpPr>
          <p:sp>
            <p:nvSpPr>
              <p:cNvPr id="34" name="矩形 33"/>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p:cNvGrpSpPr/>
              <p:nvPr/>
            </p:nvGrpSpPr>
            <p:grpSpPr>
              <a:xfrm>
                <a:off x="6951983" y="4538944"/>
                <a:ext cx="1080001" cy="584154"/>
                <a:chOff x="6642225" y="3964214"/>
                <a:chExt cx="816191" cy="584154"/>
              </a:xfrm>
            </p:grpSpPr>
            <p:sp>
              <p:nvSpPr>
                <p:cNvPr id="37" name="磁盘 36"/>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grpSp>
          <p:nvGrpSpPr>
            <p:cNvPr id="39" name="组合 38"/>
            <p:cNvGrpSpPr/>
            <p:nvPr/>
          </p:nvGrpSpPr>
          <p:grpSpPr>
            <a:xfrm>
              <a:off x="7433843" y="2770148"/>
              <a:ext cx="1309974" cy="899967"/>
              <a:chOff x="6831174" y="4263832"/>
              <a:chExt cx="1309974" cy="899967"/>
            </a:xfrm>
          </p:grpSpPr>
          <p:sp>
            <p:nvSpPr>
              <p:cNvPr id="40" name="矩形 39"/>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p:cNvGrpSpPr/>
              <p:nvPr/>
            </p:nvGrpSpPr>
            <p:grpSpPr>
              <a:xfrm>
                <a:off x="6951983" y="4538944"/>
                <a:ext cx="1080001" cy="584154"/>
                <a:chOff x="6642225" y="3964214"/>
                <a:chExt cx="816191" cy="584154"/>
              </a:xfrm>
            </p:grpSpPr>
            <p:sp>
              <p:nvSpPr>
                <p:cNvPr id="43" name="磁盘 42"/>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cxnSp>
          <p:nvCxnSpPr>
            <p:cNvPr id="45" name="直线连接符 44"/>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p:cNvGrpSpPr/>
          <p:nvPr/>
        </p:nvGrpSpPr>
        <p:grpSpPr>
          <a:xfrm>
            <a:off x="5383207" y="1199766"/>
            <a:ext cx="3704912" cy="1076455"/>
            <a:chOff x="5248883" y="1420516"/>
            <a:chExt cx="3704912" cy="1076455"/>
          </a:xfrm>
        </p:grpSpPr>
        <p:grpSp>
          <p:nvGrpSpPr>
            <p:cNvPr id="63" name="组合 62"/>
            <p:cNvGrpSpPr/>
            <p:nvPr/>
          </p:nvGrpSpPr>
          <p:grpSpPr>
            <a:xfrm>
              <a:off x="5248883" y="1420516"/>
              <a:ext cx="3704912" cy="608773"/>
              <a:chOff x="5248883" y="1420516"/>
              <a:chExt cx="3704912" cy="608773"/>
            </a:xfrm>
          </p:grpSpPr>
          <p:grpSp>
            <p:nvGrpSpPr>
              <p:cNvPr id="50" name="组合 49"/>
              <p:cNvGrpSpPr/>
              <p:nvPr/>
            </p:nvGrpSpPr>
            <p:grpSpPr>
              <a:xfrm>
                <a:off x="5248883" y="1424862"/>
                <a:ext cx="1215397" cy="604427"/>
                <a:chOff x="4705349" y="3308267"/>
                <a:chExt cx="1215397" cy="604427"/>
              </a:xfrm>
            </p:grpSpPr>
            <p:sp>
              <p:nvSpPr>
                <p:cNvPr id="51" name="梯形 50"/>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3" name="矩形 52"/>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p:cNvGrpSpPr/>
              <p:nvPr/>
            </p:nvGrpSpPr>
            <p:grpSpPr>
              <a:xfrm>
                <a:off x="6350866" y="1424862"/>
                <a:ext cx="1215397" cy="604427"/>
                <a:chOff x="4705349" y="3308267"/>
                <a:chExt cx="1215397" cy="604427"/>
              </a:xfrm>
            </p:grpSpPr>
            <p:sp>
              <p:nvSpPr>
                <p:cNvPr id="55" name="梯形 54"/>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7" name="矩形 56"/>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p:cNvGrpSpPr/>
              <p:nvPr/>
            </p:nvGrpSpPr>
            <p:grpSpPr>
              <a:xfrm>
                <a:off x="7738398" y="1420516"/>
                <a:ext cx="1215397" cy="604427"/>
                <a:chOff x="4705349" y="3308267"/>
                <a:chExt cx="1215397" cy="604427"/>
              </a:xfrm>
            </p:grpSpPr>
            <p:sp>
              <p:nvSpPr>
                <p:cNvPr id="59" name="梯形 58"/>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61" name="矩形 60"/>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p:cNvGrpSpPr/>
          <p:nvPr/>
        </p:nvGrpSpPr>
        <p:grpSpPr>
          <a:xfrm>
            <a:off x="2236116" y="3199271"/>
            <a:ext cx="768261" cy="2146974"/>
            <a:chOff x="3096000" y="3119298"/>
            <a:chExt cx="768261" cy="2146974"/>
          </a:xfrm>
        </p:grpSpPr>
        <p:sp>
          <p:nvSpPr>
            <p:cNvPr id="68" name="矩形 67"/>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p:cNvGrpSpPr/>
            <p:nvPr/>
          </p:nvGrpSpPr>
          <p:grpSpPr>
            <a:xfrm rot="5400000">
              <a:off x="2988299" y="3437380"/>
              <a:ext cx="690955" cy="180000"/>
              <a:chOff x="4884739" y="2696400"/>
              <a:chExt cx="690955" cy="180000"/>
            </a:xfrm>
          </p:grpSpPr>
          <p:sp>
            <p:nvSpPr>
              <p:cNvPr id="70" name="矩形 6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p:cNvGrpSpPr/>
            <p:nvPr/>
          </p:nvGrpSpPr>
          <p:grpSpPr>
            <a:xfrm rot="5400000">
              <a:off x="3219367" y="3437381"/>
              <a:ext cx="690955" cy="180000"/>
              <a:chOff x="4884739" y="2696400"/>
              <a:chExt cx="690955" cy="180000"/>
            </a:xfrm>
          </p:grpSpPr>
          <p:sp>
            <p:nvSpPr>
              <p:cNvPr id="74" name="矩形 73"/>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p:cNvGrpSpPr/>
            <p:nvPr/>
          </p:nvGrpSpPr>
          <p:grpSpPr>
            <a:xfrm rot="5400000">
              <a:off x="2988299" y="4762203"/>
              <a:ext cx="690955" cy="180000"/>
              <a:chOff x="4884739" y="2696400"/>
              <a:chExt cx="690955" cy="180000"/>
            </a:xfrm>
          </p:grpSpPr>
          <p:sp>
            <p:nvSpPr>
              <p:cNvPr id="86" name="矩形 85"/>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p:cNvGrpSpPr/>
            <p:nvPr/>
          </p:nvGrpSpPr>
          <p:grpSpPr>
            <a:xfrm rot="5400000">
              <a:off x="3219367" y="4762204"/>
              <a:ext cx="690955" cy="180000"/>
              <a:chOff x="4884739" y="2696400"/>
              <a:chExt cx="690955" cy="180000"/>
            </a:xfrm>
          </p:grpSpPr>
          <p:sp>
            <p:nvSpPr>
              <p:cNvPr id="90" name="矩形 8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endParaRPr kumimoji="1" lang="en-US" altLang="zh-CN" sz="1200" dirty="0">
                <a:solidFill>
                  <a:srgbClr val="000000"/>
                </a:solidFill>
              </a:endParaRPr>
            </a:p>
            <a:p>
              <a:r>
                <a:rPr kumimoji="1" lang="en-US" altLang="zh-CN" sz="1200" dirty="0">
                  <a:solidFill>
                    <a:srgbClr val="000000"/>
                  </a:solidFill>
                </a:rPr>
                <a:t>Balance</a:t>
              </a:r>
              <a:endParaRPr lang="zh-CN" altLang="en-US" sz="1200" dirty="0"/>
            </a:p>
          </p:txBody>
        </p:sp>
      </p:grpSp>
      <p:grpSp>
        <p:nvGrpSpPr>
          <p:cNvPr id="95" name="组合 94"/>
          <p:cNvGrpSpPr/>
          <p:nvPr/>
        </p:nvGrpSpPr>
        <p:grpSpPr>
          <a:xfrm>
            <a:off x="3302994" y="2814021"/>
            <a:ext cx="1703228" cy="1049410"/>
            <a:chOff x="5882155" y="4329138"/>
            <a:chExt cx="1703228" cy="1049410"/>
          </a:xfrm>
        </p:grpSpPr>
        <p:sp>
          <p:nvSpPr>
            <p:cNvPr id="96" name="矩形 95"/>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endParaRPr kumimoji="1" lang="en-US" altLang="zh-CN" sz="1200" b="1" dirty="0">
                <a:solidFill>
                  <a:schemeClr val="tx1"/>
                </a:solidFill>
              </a:endParaRPr>
            </a:p>
            <a:p>
              <a:pPr algn="ctr"/>
              <a:r>
                <a:rPr kumimoji="1" lang="en-US" altLang="zh-CN" sz="1200" dirty="0">
                  <a:solidFill>
                    <a:schemeClr val="tx1"/>
                  </a:solidFill>
                </a:rPr>
                <a:t>generate the page</a:t>
              </a:r>
              <a:endParaRPr kumimoji="1" lang="en-US" altLang="zh-CN" sz="1200" dirty="0">
                <a:solidFill>
                  <a:schemeClr val="tx1"/>
                </a:solidFill>
              </a:endParaRPr>
            </a:p>
          </p:txBody>
        </p:sp>
        <p:sp>
          <p:nvSpPr>
            <p:cNvPr id="98" name="矩形 97"/>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p:cNvGrpSpPr/>
          <p:nvPr/>
        </p:nvGrpSpPr>
        <p:grpSpPr>
          <a:xfrm>
            <a:off x="3270533" y="4048243"/>
            <a:ext cx="1703228" cy="1049410"/>
            <a:chOff x="5882155" y="4329138"/>
            <a:chExt cx="1703228" cy="1049410"/>
          </a:xfrm>
        </p:grpSpPr>
        <p:sp>
          <p:nvSpPr>
            <p:cNvPr id="111" name="矩形 110"/>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endParaRPr kumimoji="1" lang="en-US" altLang="zh-CN" sz="1200" b="1" dirty="0">
                <a:solidFill>
                  <a:schemeClr val="tx1"/>
                </a:solidFill>
              </a:endParaRPr>
            </a:p>
            <a:p>
              <a:pPr algn="ctr"/>
              <a:r>
                <a:rPr kumimoji="1" lang="en-US" altLang="zh-CN" sz="1200" dirty="0">
                  <a:solidFill>
                    <a:schemeClr val="tx1"/>
                  </a:solidFill>
                </a:rPr>
                <a:t>add the order</a:t>
              </a:r>
              <a:endParaRPr kumimoji="1" lang="en-US" altLang="zh-CN" sz="1200" dirty="0">
                <a:solidFill>
                  <a:schemeClr val="tx1"/>
                </a:solidFill>
              </a:endParaRPr>
            </a:p>
          </p:txBody>
        </p:sp>
        <p:sp>
          <p:nvSpPr>
            <p:cNvPr id="113" name="矩形 112"/>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rot="16200000">
            <a:off x="703673" y="3881347"/>
            <a:ext cx="1548280" cy="638043"/>
            <a:chOff x="6020855" y="1361203"/>
            <a:chExt cx="1548280" cy="638043"/>
          </a:xfrm>
        </p:grpSpPr>
        <p:sp>
          <p:nvSpPr>
            <p:cNvPr id="102" name="云形 101"/>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p:cNvGrpSpPr/>
          <p:nvPr/>
        </p:nvGrpSpPr>
        <p:grpSpPr>
          <a:xfrm>
            <a:off x="1911161" y="3550232"/>
            <a:ext cx="252000" cy="517828"/>
            <a:chOff x="1735514" y="3550232"/>
            <a:chExt cx="420567" cy="517828"/>
          </a:xfrm>
        </p:grpSpPr>
        <p:cxnSp>
          <p:nvCxnSpPr>
            <p:cNvPr id="104" name="直线箭头连接符 103"/>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1907704" y="4263806"/>
            <a:ext cx="252000" cy="517828"/>
            <a:chOff x="1735514" y="3550232"/>
            <a:chExt cx="420567" cy="517828"/>
          </a:xfrm>
        </p:grpSpPr>
        <p:cxnSp>
          <p:nvCxnSpPr>
            <p:cNvPr id="117" name="直线箭头连接符 116"/>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p:cNvPicPr>
            <a:picLocks noChangeAspect="1"/>
          </p:cNvPicPr>
          <p:nvPr/>
        </p:nvPicPr>
        <p:blipFill>
          <a:blip r:embed="rId1" cstate="screen"/>
          <a:stretch>
            <a:fillRect/>
          </a:stretch>
        </p:blipFill>
        <p:spPr>
          <a:xfrm>
            <a:off x="357945" y="3397695"/>
            <a:ext cx="329286" cy="329286"/>
          </a:xfrm>
          <a:prstGeom prst="rect">
            <a:avLst/>
          </a:prstGeom>
        </p:spPr>
      </p:pic>
      <p:pic>
        <p:nvPicPr>
          <p:cNvPr id="126" name="图片 125"/>
          <p:cNvPicPr>
            <a:picLocks noChangeAspect="1"/>
          </p:cNvPicPr>
          <p:nvPr/>
        </p:nvPicPr>
        <p:blipFill>
          <a:blip r:embed="rId2" cstate="screen"/>
          <a:stretch>
            <a:fillRect/>
          </a:stretch>
        </p:blipFill>
        <p:spPr>
          <a:xfrm>
            <a:off x="267280" y="3955145"/>
            <a:ext cx="536836" cy="536836"/>
          </a:xfrm>
          <a:prstGeom prst="rect">
            <a:avLst/>
          </a:prstGeom>
        </p:spPr>
      </p:pic>
      <p:pic>
        <p:nvPicPr>
          <p:cNvPr id="127" name="图片 126"/>
          <p:cNvPicPr>
            <a:picLocks noChangeAspect="1"/>
          </p:cNvPicPr>
          <p:nvPr/>
        </p:nvPicPr>
        <p:blipFill>
          <a:blip r:embed="rId3" cstate="screen"/>
          <a:stretch>
            <a:fillRect/>
          </a:stretch>
        </p:blipFill>
        <p:spPr>
          <a:xfrm>
            <a:off x="320547" y="4549038"/>
            <a:ext cx="425471" cy="425471"/>
          </a:xfrm>
          <a:prstGeom prst="rect">
            <a:avLst/>
          </a:prstGeom>
        </p:spPr>
      </p:pic>
      <p:sp>
        <p:nvSpPr>
          <p:cNvPr id="128" name="矩形 127"/>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p:cNvGrpSpPr/>
          <p:nvPr/>
        </p:nvGrpSpPr>
        <p:grpSpPr>
          <a:xfrm>
            <a:off x="1031305" y="2691437"/>
            <a:ext cx="845234" cy="489970"/>
            <a:chOff x="6020855" y="1361204"/>
            <a:chExt cx="845234" cy="489970"/>
          </a:xfrm>
        </p:grpSpPr>
        <p:sp>
          <p:nvSpPr>
            <p:cNvPr id="147" name="云形 146"/>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4492257" y="5204142"/>
            <a:ext cx="1322740" cy="293267"/>
            <a:chOff x="4833436" y="4356643"/>
            <a:chExt cx="1322740" cy="293267"/>
          </a:xfrm>
        </p:grpSpPr>
        <p:sp>
          <p:nvSpPr>
            <p:cNvPr id="130" name="圆柱体 129"/>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p:cNvPicPr>
            <a:picLocks noChangeAspect="1"/>
          </p:cNvPicPr>
          <p:nvPr/>
        </p:nvPicPr>
        <p:blipFill>
          <a:blip r:embed="rId4" cstate="screen"/>
          <a:stretch>
            <a:fillRect/>
          </a:stretch>
        </p:blipFill>
        <p:spPr>
          <a:xfrm>
            <a:off x="1123975" y="5142564"/>
            <a:ext cx="671210" cy="438986"/>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直线连接符 127"/>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underlying</a:t>
            </a:r>
            <a:r>
              <a:rPr kumimoji="1" lang="zh-CN" altLang="en-US" dirty="0"/>
              <a:t> </a:t>
            </a:r>
            <a:r>
              <a:rPr kumimoji="1" lang="en-US" altLang="zh-CN" dirty="0"/>
              <a:t>hardware: modern datacenters</a:t>
            </a:r>
            <a:endParaRPr kumimoji="1" lang="zh-CN" altLang="en-US" dirty="0"/>
          </a:p>
        </p:txBody>
      </p:sp>
      <p:sp>
        <p:nvSpPr>
          <p:cNvPr id="3" name="内容占位符 2"/>
          <p:cNvSpPr>
            <a:spLocks noGrp="1"/>
          </p:cNvSpPr>
          <p:nvPr>
            <p:ph idx="1"/>
          </p:nvPr>
        </p:nvSpPr>
        <p:spPr/>
        <p:txBody>
          <a:bodyPr/>
          <a:lstStyle/>
          <a:p>
            <a:r>
              <a:rPr lang="en-GB" altLang="zh-CN" dirty="0"/>
              <a:t>Large server and storage farms</a:t>
            </a:r>
            <a:endParaRPr lang="en-GB" altLang="zh-CN" dirty="0"/>
          </a:p>
          <a:p>
            <a:pPr lvl="1"/>
            <a:r>
              <a:rPr kumimoji="1" lang="en-GB" altLang="zh-CN" dirty="0"/>
              <a:t>CPUs: &gt; 20,000,000 cores</a:t>
            </a:r>
            <a:endParaRPr kumimoji="1" lang="en-GB" altLang="zh-CN" dirty="0"/>
          </a:p>
          <a:p>
            <a:pPr lvl="1"/>
            <a:r>
              <a:rPr kumimoji="1" lang="en-GB" altLang="zh-CN" dirty="0"/>
              <a:t>Disk capacity: &gt; 1,000,000 GB</a:t>
            </a:r>
            <a:endParaRPr kumimoji="1" lang="en-GB" altLang="zh-CN" dirty="0"/>
          </a:p>
          <a:p>
            <a:pPr lvl="1"/>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grpSp>
        <p:nvGrpSpPr>
          <p:cNvPr id="6" name="组合 5"/>
          <p:cNvGrpSpPr/>
          <p:nvPr/>
        </p:nvGrpSpPr>
        <p:grpSpPr>
          <a:xfrm>
            <a:off x="5818303" y="4272758"/>
            <a:ext cx="3038209" cy="1240753"/>
            <a:chOff x="5004048" y="4297660"/>
            <a:chExt cx="3038209" cy="1240753"/>
          </a:xfrm>
        </p:grpSpPr>
        <p:grpSp>
          <p:nvGrpSpPr>
            <p:cNvPr id="7" name="组合 6"/>
            <p:cNvGrpSpPr/>
            <p:nvPr/>
          </p:nvGrpSpPr>
          <p:grpSpPr>
            <a:xfrm>
              <a:off x="5004048" y="4297660"/>
              <a:ext cx="905319" cy="801616"/>
              <a:chOff x="5914584" y="4712265"/>
              <a:chExt cx="905319" cy="801616"/>
            </a:xfrm>
          </p:grpSpPr>
          <p:grpSp>
            <p:nvGrpSpPr>
              <p:cNvPr id="25" name="组合 24"/>
              <p:cNvGrpSpPr/>
              <p:nvPr/>
            </p:nvGrpSpPr>
            <p:grpSpPr>
              <a:xfrm>
                <a:off x="5914584" y="4712265"/>
                <a:ext cx="901209" cy="801616"/>
                <a:chOff x="5914584" y="4712265"/>
                <a:chExt cx="901209" cy="801616"/>
              </a:xfrm>
            </p:grpSpPr>
            <p:sp>
              <p:nvSpPr>
                <p:cNvPr id="29" name="矩形 28"/>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矩形 29"/>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6" name="组合 25"/>
              <p:cNvGrpSpPr/>
              <p:nvPr/>
            </p:nvGrpSpPr>
            <p:grpSpPr>
              <a:xfrm>
                <a:off x="5914584" y="4989264"/>
                <a:ext cx="905319" cy="494965"/>
                <a:chOff x="4881156" y="4586631"/>
                <a:chExt cx="905319" cy="494965"/>
              </a:xfrm>
            </p:grpSpPr>
            <p:sp>
              <p:nvSpPr>
                <p:cNvPr id="27" name="一个圆顶角并剪去另一个顶角的矩形 26"/>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8" name="组合 7"/>
            <p:cNvGrpSpPr/>
            <p:nvPr/>
          </p:nvGrpSpPr>
          <p:grpSpPr>
            <a:xfrm>
              <a:off x="5835606" y="4297660"/>
              <a:ext cx="905319" cy="801616"/>
              <a:chOff x="5914584" y="4712265"/>
              <a:chExt cx="905319" cy="801616"/>
            </a:xfrm>
          </p:grpSpPr>
          <p:grpSp>
            <p:nvGrpSpPr>
              <p:cNvPr id="19" name="组合 18"/>
              <p:cNvGrpSpPr/>
              <p:nvPr/>
            </p:nvGrpSpPr>
            <p:grpSpPr>
              <a:xfrm>
                <a:off x="5914584" y="4712265"/>
                <a:ext cx="901209" cy="801616"/>
                <a:chOff x="5914584" y="4712265"/>
                <a:chExt cx="901209" cy="801616"/>
              </a:xfrm>
            </p:grpSpPr>
            <p:sp>
              <p:nvSpPr>
                <p:cNvPr id="23" name="矩形 22"/>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0" name="组合 19"/>
              <p:cNvGrpSpPr/>
              <p:nvPr/>
            </p:nvGrpSpPr>
            <p:grpSpPr>
              <a:xfrm>
                <a:off x="5914584" y="4989264"/>
                <a:ext cx="905319" cy="494965"/>
                <a:chOff x="4881156" y="4586631"/>
                <a:chExt cx="905319" cy="494965"/>
              </a:xfrm>
            </p:grpSpPr>
            <p:sp>
              <p:nvSpPr>
                <p:cNvPr id="21" name="一个圆顶角并剪去另一个顶角的矩形 20"/>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9" name="组合 8"/>
            <p:cNvGrpSpPr/>
            <p:nvPr/>
          </p:nvGrpSpPr>
          <p:grpSpPr>
            <a:xfrm>
              <a:off x="7136938" y="4297660"/>
              <a:ext cx="905319" cy="801616"/>
              <a:chOff x="5914584" y="4712265"/>
              <a:chExt cx="905319" cy="801616"/>
            </a:xfrm>
          </p:grpSpPr>
          <p:grpSp>
            <p:nvGrpSpPr>
              <p:cNvPr id="13" name="组合 12"/>
              <p:cNvGrpSpPr/>
              <p:nvPr/>
            </p:nvGrpSpPr>
            <p:grpSpPr>
              <a:xfrm>
                <a:off x="5914584" y="4712265"/>
                <a:ext cx="901209" cy="801616"/>
                <a:chOff x="5914584" y="4712265"/>
                <a:chExt cx="901209" cy="801616"/>
              </a:xfrm>
            </p:grpSpPr>
            <p:sp>
              <p:nvSpPr>
                <p:cNvPr id="17" name="矩形 16"/>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4" name="组合 13"/>
              <p:cNvGrpSpPr/>
              <p:nvPr/>
            </p:nvGrpSpPr>
            <p:grpSpPr>
              <a:xfrm>
                <a:off x="5914584" y="4989264"/>
                <a:ext cx="905319" cy="494965"/>
                <a:chOff x="4881156" y="4586631"/>
                <a:chExt cx="905319" cy="494965"/>
              </a:xfrm>
            </p:grpSpPr>
            <p:sp>
              <p:nvSpPr>
                <p:cNvPr id="15" name="一个圆顶角并剪去另一个顶角的矩形 14"/>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sp>
          <p:nvSpPr>
            <p:cNvPr id="10" name="矩形 9"/>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 name="直线连接符 10"/>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31" name="组合 30"/>
          <p:cNvGrpSpPr/>
          <p:nvPr/>
        </p:nvGrpSpPr>
        <p:grpSpPr>
          <a:xfrm>
            <a:off x="5758122" y="2568458"/>
            <a:ext cx="3098390" cy="1384372"/>
            <a:chOff x="5645427" y="2766408"/>
            <a:chExt cx="3098390" cy="1384372"/>
          </a:xfrm>
        </p:grpSpPr>
        <p:grpSp>
          <p:nvGrpSpPr>
            <p:cNvPr id="32" name="组合 31"/>
            <p:cNvGrpSpPr/>
            <p:nvPr/>
          </p:nvGrpSpPr>
          <p:grpSpPr>
            <a:xfrm>
              <a:off x="5645427" y="2766408"/>
              <a:ext cx="1309974" cy="899967"/>
              <a:chOff x="6831174" y="4263832"/>
              <a:chExt cx="1309974" cy="899967"/>
            </a:xfrm>
          </p:grpSpPr>
          <p:sp>
            <p:nvSpPr>
              <p:cNvPr id="42" name="矩形 41"/>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4" name="组合 43"/>
              <p:cNvGrpSpPr/>
              <p:nvPr/>
            </p:nvGrpSpPr>
            <p:grpSpPr>
              <a:xfrm>
                <a:off x="6951983" y="4538944"/>
                <a:ext cx="1080001" cy="584154"/>
                <a:chOff x="6642225" y="3964214"/>
                <a:chExt cx="816191" cy="584154"/>
              </a:xfrm>
            </p:grpSpPr>
            <p:sp>
              <p:nvSpPr>
                <p:cNvPr id="45" name="磁盘 44"/>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6" name="矩形 45"/>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grpSp>
          <p:nvGrpSpPr>
            <p:cNvPr id="33" name="组合 32"/>
            <p:cNvGrpSpPr/>
            <p:nvPr/>
          </p:nvGrpSpPr>
          <p:grpSpPr>
            <a:xfrm>
              <a:off x="7433843" y="2770148"/>
              <a:ext cx="1309974" cy="899967"/>
              <a:chOff x="6831174" y="4263832"/>
              <a:chExt cx="1309974" cy="899967"/>
            </a:xfrm>
          </p:grpSpPr>
          <p:sp>
            <p:nvSpPr>
              <p:cNvPr id="37" name="矩形 36"/>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9" name="组合 38"/>
              <p:cNvGrpSpPr/>
              <p:nvPr/>
            </p:nvGrpSpPr>
            <p:grpSpPr>
              <a:xfrm>
                <a:off x="6951983" y="4538944"/>
                <a:ext cx="1080001" cy="584154"/>
                <a:chOff x="6642225" y="3964214"/>
                <a:chExt cx="816191" cy="584154"/>
              </a:xfrm>
            </p:grpSpPr>
            <p:sp>
              <p:nvSpPr>
                <p:cNvPr id="40" name="磁盘 39"/>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1" name="矩形 40"/>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cxnSp>
          <p:nvCxnSpPr>
            <p:cNvPr id="34" name="直线连接符 33"/>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36" name="矩形 35"/>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47" name="组合 46"/>
          <p:cNvGrpSpPr/>
          <p:nvPr/>
        </p:nvGrpSpPr>
        <p:grpSpPr>
          <a:xfrm>
            <a:off x="5383207" y="1199766"/>
            <a:ext cx="3704912" cy="1076455"/>
            <a:chOff x="5248883" y="1420516"/>
            <a:chExt cx="3704912" cy="1076455"/>
          </a:xfrm>
        </p:grpSpPr>
        <p:grpSp>
          <p:nvGrpSpPr>
            <p:cNvPr id="48" name="组合 47"/>
            <p:cNvGrpSpPr/>
            <p:nvPr/>
          </p:nvGrpSpPr>
          <p:grpSpPr>
            <a:xfrm>
              <a:off x="5248883" y="1420516"/>
              <a:ext cx="3704912" cy="608773"/>
              <a:chOff x="5248883" y="1420516"/>
              <a:chExt cx="3704912" cy="608773"/>
            </a:xfrm>
          </p:grpSpPr>
          <p:grpSp>
            <p:nvGrpSpPr>
              <p:cNvPr id="51" name="组合 50"/>
              <p:cNvGrpSpPr/>
              <p:nvPr/>
            </p:nvGrpSpPr>
            <p:grpSpPr>
              <a:xfrm>
                <a:off x="5248883" y="1424862"/>
                <a:ext cx="1215397" cy="604427"/>
                <a:chOff x="4705349" y="3308267"/>
                <a:chExt cx="1215397" cy="604427"/>
              </a:xfrm>
            </p:grpSpPr>
            <p:sp>
              <p:nvSpPr>
                <p:cNvPr id="61" name="梯形 60"/>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63" name="矩形 62"/>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2" name="组合 51"/>
              <p:cNvGrpSpPr/>
              <p:nvPr/>
            </p:nvGrpSpPr>
            <p:grpSpPr>
              <a:xfrm>
                <a:off x="6350866" y="1424862"/>
                <a:ext cx="1215397" cy="604427"/>
                <a:chOff x="4705349" y="3308267"/>
                <a:chExt cx="1215397" cy="604427"/>
              </a:xfrm>
            </p:grpSpPr>
            <p:sp>
              <p:nvSpPr>
                <p:cNvPr id="58" name="梯形 57"/>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60" name="矩形 59"/>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3" name="组合 52"/>
              <p:cNvGrpSpPr/>
              <p:nvPr/>
            </p:nvGrpSpPr>
            <p:grpSpPr>
              <a:xfrm>
                <a:off x="7738398" y="1420516"/>
                <a:ext cx="1215397" cy="604427"/>
                <a:chOff x="4705349" y="3308267"/>
                <a:chExt cx="1215397" cy="604427"/>
              </a:xfrm>
            </p:grpSpPr>
            <p:sp>
              <p:nvSpPr>
                <p:cNvPr id="55" name="梯形 54"/>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7" name="矩形 56"/>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54" name="矩形 53"/>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49" name="直线连接符 48"/>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64" name="组合 63"/>
          <p:cNvGrpSpPr/>
          <p:nvPr/>
        </p:nvGrpSpPr>
        <p:grpSpPr>
          <a:xfrm>
            <a:off x="2236116" y="3199271"/>
            <a:ext cx="768261" cy="2146974"/>
            <a:chOff x="3096000" y="3119298"/>
            <a:chExt cx="768261" cy="2146974"/>
          </a:xfrm>
        </p:grpSpPr>
        <p:sp>
          <p:nvSpPr>
            <p:cNvPr id="65" name="矩形 64"/>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6" name="组合 65"/>
            <p:cNvGrpSpPr/>
            <p:nvPr/>
          </p:nvGrpSpPr>
          <p:grpSpPr>
            <a:xfrm rot="5400000">
              <a:off x="2988299" y="3437380"/>
              <a:ext cx="690955" cy="180000"/>
              <a:chOff x="4884739" y="2696400"/>
              <a:chExt cx="690955" cy="180000"/>
            </a:xfrm>
          </p:grpSpPr>
          <p:sp>
            <p:nvSpPr>
              <p:cNvPr id="80" name="矩形 7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7" name="组合 66"/>
            <p:cNvGrpSpPr/>
            <p:nvPr/>
          </p:nvGrpSpPr>
          <p:grpSpPr>
            <a:xfrm rot="5400000">
              <a:off x="3219367" y="3437381"/>
              <a:ext cx="690955" cy="180000"/>
              <a:chOff x="4884739" y="2696400"/>
              <a:chExt cx="690955" cy="180000"/>
            </a:xfrm>
          </p:grpSpPr>
          <p:sp>
            <p:nvSpPr>
              <p:cNvPr id="77" name="矩形 76"/>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8" name="组合 67"/>
            <p:cNvGrpSpPr/>
            <p:nvPr/>
          </p:nvGrpSpPr>
          <p:grpSpPr>
            <a:xfrm rot="5400000">
              <a:off x="2988299" y="4762203"/>
              <a:ext cx="690955" cy="180000"/>
              <a:chOff x="4884739" y="2696400"/>
              <a:chExt cx="690955" cy="180000"/>
            </a:xfrm>
          </p:grpSpPr>
          <p:sp>
            <p:nvSpPr>
              <p:cNvPr id="74" name="矩形 73"/>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9" name="组合 68"/>
            <p:cNvGrpSpPr/>
            <p:nvPr/>
          </p:nvGrpSpPr>
          <p:grpSpPr>
            <a:xfrm rot="5400000">
              <a:off x="3219367" y="4762204"/>
              <a:ext cx="690955" cy="180000"/>
              <a:chOff x="4884739" y="2696400"/>
              <a:chExt cx="690955" cy="180000"/>
            </a:xfrm>
          </p:grpSpPr>
          <p:sp>
            <p:nvSpPr>
              <p:cNvPr id="71" name="矩形 70"/>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endParaRPr kumimoji="1" lang="en-US" altLang="zh-CN" sz="1200" dirty="0">
                <a:solidFill>
                  <a:srgbClr val="000000"/>
                </a:solidFill>
              </a:endParaRPr>
            </a:p>
            <a:p>
              <a:r>
                <a:rPr kumimoji="1" lang="en-US" altLang="zh-CN" sz="1200" dirty="0">
                  <a:solidFill>
                    <a:srgbClr val="000000"/>
                  </a:solidFill>
                </a:rPr>
                <a:t>Balance</a:t>
              </a:r>
              <a:endParaRPr lang="zh-CN" altLang="en-US" sz="1200" dirty="0"/>
            </a:p>
          </p:txBody>
        </p:sp>
      </p:grpSp>
      <p:grpSp>
        <p:nvGrpSpPr>
          <p:cNvPr id="83" name="组合 82"/>
          <p:cNvGrpSpPr/>
          <p:nvPr/>
        </p:nvGrpSpPr>
        <p:grpSpPr>
          <a:xfrm>
            <a:off x="3302994" y="2814021"/>
            <a:ext cx="1703228" cy="1049410"/>
            <a:chOff x="5882155" y="4329138"/>
            <a:chExt cx="1703228" cy="1049410"/>
          </a:xfrm>
        </p:grpSpPr>
        <p:sp>
          <p:nvSpPr>
            <p:cNvPr id="84" name="矩形 83"/>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5" name="圆角矩形 84"/>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endParaRPr kumimoji="1" lang="en-US" altLang="zh-CN" sz="1200" b="1" dirty="0">
                <a:solidFill>
                  <a:schemeClr val="tx1"/>
                </a:solidFill>
              </a:endParaRPr>
            </a:p>
            <a:p>
              <a:pPr algn="ctr"/>
              <a:r>
                <a:rPr kumimoji="1" lang="en-US" altLang="zh-CN" sz="1200" dirty="0">
                  <a:solidFill>
                    <a:schemeClr val="tx1"/>
                  </a:solidFill>
                </a:rPr>
                <a:t>generate the page</a:t>
              </a:r>
              <a:endParaRPr kumimoji="1" lang="en-US" altLang="zh-CN" sz="1200" dirty="0">
                <a:solidFill>
                  <a:schemeClr val="tx1"/>
                </a:solidFill>
              </a:endParaRPr>
            </a:p>
          </p:txBody>
        </p:sp>
        <p:sp>
          <p:nvSpPr>
            <p:cNvPr id="86" name="矩形 85"/>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87" name="组合 86"/>
          <p:cNvGrpSpPr/>
          <p:nvPr/>
        </p:nvGrpSpPr>
        <p:grpSpPr>
          <a:xfrm>
            <a:off x="3270533" y="4048243"/>
            <a:ext cx="1703228" cy="1049410"/>
            <a:chOff x="5882155" y="4329138"/>
            <a:chExt cx="1703228" cy="1049410"/>
          </a:xfrm>
        </p:grpSpPr>
        <p:sp>
          <p:nvSpPr>
            <p:cNvPr id="88" name="矩形 87"/>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9" name="圆角矩形 88"/>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endParaRPr kumimoji="1" lang="en-US" altLang="zh-CN" sz="1200" b="1" dirty="0">
                <a:solidFill>
                  <a:schemeClr val="tx1"/>
                </a:solidFill>
              </a:endParaRPr>
            </a:p>
            <a:p>
              <a:pPr algn="ctr"/>
              <a:r>
                <a:rPr kumimoji="1" lang="en-US" altLang="zh-CN" sz="1200" dirty="0">
                  <a:solidFill>
                    <a:schemeClr val="tx1"/>
                  </a:solidFill>
                </a:rPr>
                <a:t>add the order</a:t>
              </a:r>
              <a:endParaRPr kumimoji="1" lang="en-US" altLang="zh-CN" sz="1200" dirty="0">
                <a:solidFill>
                  <a:schemeClr val="tx1"/>
                </a:solidFill>
              </a:endParaRPr>
            </a:p>
          </p:txBody>
        </p:sp>
        <p:sp>
          <p:nvSpPr>
            <p:cNvPr id="90" name="矩形 89"/>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91" name="矩形 90"/>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92" name="直线连接符 91"/>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线连接符 92"/>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rot="16200000">
            <a:off x="703673" y="3881347"/>
            <a:ext cx="1548280" cy="638043"/>
            <a:chOff x="6020855" y="1361203"/>
            <a:chExt cx="1548280" cy="638043"/>
          </a:xfrm>
        </p:grpSpPr>
        <p:sp>
          <p:nvSpPr>
            <p:cNvPr id="96" name="云形 95"/>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98" name="组合 97"/>
          <p:cNvGrpSpPr/>
          <p:nvPr/>
        </p:nvGrpSpPr>
        <p:grpSpPr>
          <a:xfrm>
            <a:off x="1911161" y="3550232"/>
            <a:ext cx="252000" cy="517828"/>
            <a:chOff x="1735514" y="3550232"/>
            <a:chExt cx="420567" cy="517828"/>
          </a:xfrm>
        </p:grpSpPr>
        <p:cxnSp>
          <p:nvCxnSpPr>
            <p:cNvPr id="99" name="直线箭头连接符 98"/>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线箭头连接符 101"/>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1907704" y="4263806"/>
            <a:ext cx="252000" cy="517828"/>
            <a:chOff x="1735514" y="3550232"/>
            <a:chExt cx="420567" cy="517828"/>
          </a:xfrm>
        </p:grpSpPr>
        <p:cxnSp>
          <p:nvCxnSpPr>
            <p:cNvPr id="104" name="直线箭头连接符 103"/>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08" name="任意形状 107"/>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任意形状 108"/>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任意形状 109"/>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任意形状 110"/>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任意形状 111"/>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任意形状 112"/>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4" name="图片 113"/>
          <p:cNvPicPr>
            <a:picLocks noChangeAspect="1"/>
          </p:cNvPicPr>
          <p:nvPr/>
        </p:nvPicPr>
        <p:blipFill>
          <a:blip r:embed="rId1" cstate="screen"/>
          <a:stretch>
            <a:fillRect/>
          </a:stretch>
        </p:blipFill>
        <p:spPr>
          <a:xfrm>
            <a:off x="357945" y="3397695"/>
            <a:ext cx="329286" cy="329286"/>
          </a:xfrm>
          <a:prstGeom prst="rect">
            <a:avLst/>
          </a:prstGeom>
        </p:spPr>
      </p:pic>
      <p:pic>
        <p:nvPicPr>
          <p:cNvPr id="115" name="图片 114"/>
          <p:cNvPicPr>
            <a:picLocks noChangeAspect="1"/>
          </p:cNvPicPr>
          <p:nvPr/>
        </p:nvPicPr>
        <p:blipFill>
          <a:blip r:embed="rId2" cstate="screen"/>
          <a:stretch>
            <a:fillRect/>
          </a:stretch>
        </p:blipFill>
        <p:spPr>
          <a:xfrm>
            <a:off x="267280" y="3955145"/>
            <a:ext cx="536836" cy="536836"/>
          </a:xfrm>
          <a:prstGeom prst="rect">
            <a:avLst/>
          </a:prstGeom>
        </p:spPr>
      </p:pic>
      <p:pic>
        <p:nvPicPr>
          <p:cNvPr id="116" name="图片 115"/>
          <p:cNvPicPr>
            <a:picLocks noChangeAspect="1"/>
          </p:cNvPicPr>
          <p:nvPr/>
        </p:nvPicPr>
        <p:blipFill>
          <a:blip r:embed="rId3" cstate="screen"/>
          <a:stretch>
            <a:fillRect/>
          </a:stretch>
        </p:blipFill>
        <p:spPr>
          <a:xfrm>
            <a:off x="320547" y="4549038"/>
            <a:ext cx="425471" cy="425471"/>
          </a:xfrm>
          <a:prstGeom prst="rect">
            <a:avLst/>
          </a:prstGeom>
        </p:spPr>
      </p:pic>
      <p:sp>
        <p:nvSpPr>
          <p:cNvPr id="117" name="矩形 116"/>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8" name="直线箭头连接符 117"/>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23" name="组合 122"/>
          <p:cNvGrpSpPr/>
          <p:nvPr/>
        </p:nvGrpSpPr>
        <p:grpSpPr>
          <a:xfrm>
            <a:off x="1031305" y="2691437"/>
            <a:ext cx="845234" cy="489970"/>
            <a:chOff x="6020855" y="1361204"/>
            <a:chExt cx="845234" cy="489970"/>
          </a:xfrm>
        </p:grpSpPr>
        <p:sp>
          <p:nvSpPr>
            <p:cNvPr id="124" name="云形 123"/>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矩形 124"/>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26" name="直线箭头连接符 125"/>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994652" y="2785492"/>
            <a:ext cx="7848872"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292080" y="1231546"/>
            <a:ext cx="4480101"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2" name="图片 131"/>
          <p:cNvPicPr>
            <a:picLocks noChangeAspect="1"/>
          </p:cNvPicPr>
          <p:nvPr/>
        </p:nvPicPr>
        <p:blipFill>
          <a:blip r:embed="rId4" cstate="screen"/>
          <a:stretch>
            <a:fillRect/>
          </a:stretch>
        </p:blipFill>
        <p:spPr>
          <a:xfrm>
            <a:off x="3352484" y="2931748"/>
            <a:ext cx="4275240" cy="26031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Different systems </a:t>
            </a:r>
            <a:r>
              <a:rPr kumimoji="1" lang="en-US" altLang="zh-CN" b="0" dirty="0"/>
              <a:t>to support</a:t>
            </a:r>
            <a:r>
              <a:rPr kumimoji="1" lang="en-US" altLang="zh-CN" dirty="0"/>
              <a:t> different types of data</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图片 4"/>
          <p:cNvPicPr>
            <a:picLocks noChangeAspect="1"/>
          </p:cNvPicPr>
          <p:nvPr/>
        </p:nvPicPr>
        <p:blipFill>
          <a:blip r:embed="rId1" cstate="screen"/>
          <a:stretch>
            <a:fillRect/>
          </a:stretch>
        </p:blipFill>
        <p:spPr>
          <a:xfrm>
            <a:off x="2110661" y="1561356"/>
            <a:ext cx="4824536" cy="315535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p:cNvSpPr/>
          <p:nvPr/>
        </p:nvSpPr>
        <p:spPr>
          <a:xfrm>
            <a:off x="670501" y="2375255"/>
            <a:ext cx="1399422" cy="369332"/>
          </a:xfrm>
          <a:prstGeom prst="rect">
            <a:avLst/>
          </a:prstGeom>
        </p:spPr>
        <p:txBody>
          <a:bodyPr wrap="none">
            <a:spAutoFit/>
          </a:bodyPr>
          <a:lstStyle/>
          <a:p>
            <a:r>
              <a:rPr lang="en-US" altLang="zh-CN" dirty="0">
                <a:solidFill>
                  <a:srgbClr val="C00000"/>
                </a:solidFill>
                <a:ea typeface="微软雅黑" panose="020B0503020204020204" pitchFamily="34" charset="-122"/>
                <a:cs typeface="Arial" panose="020B0604020202020204" pitchFamily="34" charset="0"/>
              </a:rPr>
              <a:t>File system</a:t>
            </a:r>
            <a:endParaRPr lang="zh-CN" altLang="en-US" dirty="0">
              <a:solidFill>
                <a:srgbClr val="C00000"/>
              </a:solidFill>
              <a:ea typeface="微软雅黑" panose="020B0503020204020204" pitchFamily="34" charset="-122"/>
              <a:cs typeface="Arial" panose="020B0604020202020204" pitchFamily="34" charset="0"/>
            </a:endParaRPr>
          </a:p>
        </p:txBody>
      </p:sp>
      <p:cxnSp>
        <p:nvCxnSpPr>
          <p:cNvPr id="7" name="直线连接符 6"/>
          <p:cNvCxnSpPr>
            <a:stCxn id="6" idx="3"/>
          </p:cNvCxnSpPr>
          <p:nvPr/>
        </p:nvCxnSpPr>
        <p:spPr>
          <a:xfrm>
            <a:off x="2069923" y="2559921"/>
            <a:ext cx="400778" cy="31358"/>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632367" y="1777380"/>
            <a:ext cx="1215333" cy="369332"/>
          </a:xfrm>
          <a:prstGeom prst="rect">
            <a:avLst/>
          </a:prstGeom>
        </p:spPr>
        <p:txBody>
          <a:bodyPr wrap="none">
            <a:spAutoFit/>
          </a:bodyPr>
          <a:lstStyle/>
          <a:p>
            <a:r>
              <a:rPr lang="en-US" altLang="zh-CN" dirty="0">
                <a:solidFill>
                  <a:srgbClr val="C00000"/>
                </a:solidFill>
                <a:ea typeface="微软雅黑" panose="020B0503020204020204" pitchFamily="34" charset="-122"/>
                <a:cs typeface="Arial" panose="020B0604020202020204" pitchFamily="34" charset="0"/>
              </a:rPr>
              <a:t>Database</a:t>
            </a:r>
            <a:endParaRPr lang="zh-CN" altLang="en-US" dirty="0">
              <a:solidFill>
                <a:srgbClr val="C00000"/>
              </a:solidFill>
              <a:ea typeface="微软雅黑" panose="020B0503020204020204" pitchFamily="34" charset="-122"/>
              <a:cs typeface="Arial" panose="020B0604020202020204" pitchFamily="34" charset="0"/>
            </a:endParaRPr>
          </a:p>
        </p:txBody>
      </p:sp>
      <p:cxnSp>
        <p:nvCxnSpPr>
          <p:cNvPr id="9" name="直线连接符 8"/>
          <p:cNvCxnSpPr>
            <a:stCxn id="8" idx="1"/>
          </p:cNvCxnSpPr>
          <p:nvPr/>
        </p:nvCxnSpPr>
        <p:spPr>
          <a:xfrm flipH="1">
            <a:off x="5976183" y="1962046"/>
            <a:ext cx="1656184" cy="184666"/>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V="1">
            <a:off x="1764559" y="4532044"/>
            <a:ext cx="1138190" cy="184666"/>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40287" y="4608698"/>
            <a:ext cx="1787669" cy="369332"/>
          </a:xfrm>
          <a:prstGeom prst="rect">
            <a:avLst/>
          </a:prstGeom>
          <a:solidFill>
            <a:schemeClr val="bg1"/>
          </a:solidFill>
        </p:spPr>
        <p:txBody>
          <a:bodyPr wrap="none">
            <a:spAutoFit/>
          </a:bodyPr>
          <a:lstStyle/>
          <a:p>
            <a:r>
              <a:rPr lang="en-US" altLang="zh-CN" dirty="0">
                <a:solidFill>
                  <a:srgbClr val="C00000"/>
                </a:solidFill>
                <a:ea typeface="微软雅黑" panose="020B0503020204020204" pitchFamily="34" charset="-122"/>
                <a:cs typeface="Arial" panose="020B0604020202020204" pitchFamily="34" charset="0"/>
              </a:rPr>
              <a:t>Key-value store</a:t>
            </a:r>
            <a:endParaRPr lang="zh-CN" altLang="en-US" dirty="0">
              <a:solidFill>
                <a:srgbClr val="C00000"/>
              </a:solidFill>
              <a:ea typeface="微软雅黑" panose="020B0503020204020204" pitchFamily="34" charset="-122"/>
              <a:cs typeface="Arial" panose="020B0604020202020204" pitchFamily="34" charset="0"/>
            </a:endParaRPr>
          </a:p>
        </p:txBody>
      </p:sp>
      <p:sp>
        <p:nvSpPr>
          <p:cNvPr id="3" name="文本框 2"/>
          <p:cNvSpPr txBox="1"/>
          <p:nvPr/>
        </p:nvSpPr>
        <p:spPr>
          <a:xfrm>
            <a:off x="395605" y="4946015"/>
            <a:ext cx="8717280" cy="645160"/>
          </a:xfrm>
          <a:prstGeom prst="rect">
            <a:avLst/>
          </a:prstGeom>
          <a:noFill/>
        </p:spPr>
        <p:txBody>
          <a:bodyPr wrap="none" rtlCol="0">
            <a:spAutoFit/>
          </a:bodyPr>
          <a:p>
            <a:r>
              <a:rPr lang="zh-CN" altLang="en-US"/>
              <a:t>一般用于存储哪些不是那么关心同步性的数据，因为单纯的使用</a:t>
            </a:r>
            <a:r>
              <a:rPr lang="en-US" altLang="zh-CN"/>
              <a:t>KV</a:t>
            </a:r>
            <a:r>
              <a:rPr lang="zh-CN" altLang="en-US"/>
              <a:t>存储会出现的问题</a:t>
            </a:r>
            <a:endParaRPr lang="zh-CN" altLang="en-US"/>
          </a:p>
          <a:p>
            <a:r>
              <a:rPr lang="zh-CN" altLang="en-US"/>
              <a:t>就是不同服务器可能更新并不同步</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Datacenters that power the scalable website</a:t>
            </a:r>
            <a:endParaRPr kumimoji="1" lang="zh-CN" altLang="en-US" dirty="0"/>
          </a:p>
        </p:txBody>
      </p:sp>
      <p:sp>
        <p:nvSpPr>
          <p:cNvPr id="3" name="内容占位符 2"/>
          <p:cNvSpPr>
            <a:spLocks noGrp="1"/>
          </p:cNvSpPr>
          <p:nvPr>
            <p:ph idx="1"/>
          </p:nvPr>
        </p:nvSpPr>
        <p:spPr/>
        <p:txBody>
          <a:bodyPr/>
          <a:lstStyle/>
          <a:p>
            <a:r>
              <a:rPr kumimoji="1" lang="en-US" altLang="zh-CN" dirty="0"/>
              <a:t>Large-scale distributed systems: </a:t>
            </a:r>
            <a:r>
              <a:rPr kumimoji="1" lang="en-US" altLang="zh-CN" b="0" dirty="0"/>
              <a:t>10K – 100K servers</a:t>
            </a:r>
            <a:endParaRPr kumimoji="1" lang="en-US" altLang="zh-CN" b="0" dirty="0"/>
          </a:p>
          <a:p>
            <a:pPr lvl="1"/>
            <a:r>
              <a:rPr kumimoji="1" lang="en-US" altLang="zh-CN" dirty="0"/>
              <a:t>Each rack: 40 servers</a:t>
            </a:r>
            <a:endParaRPr kumimoji="1" lang="en-US" altLang="zh-CN" dirty="0"/>
          </a:p>
          <a:p>
            <a:pPr lvl="1"/>
            <a:r>
              <a:rPr kumimoji="1" lang="en-US" altLang="zh-CN" b="0" dirty="0"/>
              <a:t>Network: 10Gbps – 100Gbps in rack</a:t>
            </a:r>
            <a:endParaRPr kumimoji="1" lang="en-US" altLang="zh-CN" b="0" dirty="0"/>
          </a:p>
          <a:p>
            <a:pPr lvl="1"/>
            <a:r>
              <a:rPr lang="en-GB" altLang="zh-CN" dirty="0"/>
              <a:t>10-100 MW of power </a:t>
            </a:r>
            <a:endParaRPr lang="en-GB" altLang="zh-CN" dirty="0"/>
          </a:p>
          <a:p>
            <a:pPr lvl="1"/>
            <a:endParaRPr kumimoji="1" lang="en-US" altLang="zh-CN"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5" name="AutoShape 2" descr="What does Microsoft&amp;#39;s largest datacenter look like? - OpenSistemas"/>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220" name="Picture 4" descr="What does Microsoft&amp;#39;s largest datacenter look like? - OpenSistemas"/>
          <p:cNvPicPr>
            <a:picLocks noChangeAspect="1" noChangeArrowheads="1"/>
          </p:cNvPicPr>
          <p:nvPr/>
        </p:nvPicPr>
        <p:blipFill>
          <a:blip r:embed="rId1" cstate="screen"/>
          <a:srcRect/>
          <a:stretch>
            <a:fillRect/>
          </a:stretch>
        </p:blipFill>
        <p:spPr bwMode="auto">
          <a:xfrm>
            <a:off x="539750" y="3149688"/>
            <a:ext cx="4248472" cy="212423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2" cstate="screen"/>
          <a:stretch>
            <a:fillRect/>
          </a:stretch>
        </p:blipFill>
        <p:spPr>
          <a:xfrm>
            <a:off x="5360424" y="1920679"/>
            <a:ext cx="3325699" cy="1823209"/>
          </a:xfrm>
          <a:prstGeom prst="rect">
            <a:avLst/>
          </a:prstGeom>
        </p:spPr>
      </p:pic>
      <p:sp>
        <p:nvSpPr>
          <p:cNvPr id="12" name="矩形 11"/>
          <p:cNvSpPr/>
          <p:nvPr/>
        </p:nvSpPr>
        <p:spPr>
          <a:xfrm>
            <a:off x="5170669" y="4535260"/>
            <a:ext cx="3705211" cy="738664"/>
          </a:xfrm>
          <a:prstGeom prst="rect">
            <a:avLst/>
          </a:prstGeom>
        </p:spPr>
        <p:txBody>
          <a:bodyPr wrap="square">
            <a:spAutoFit/>
          </a:bodyPr>
          <a:lstStyle/>
          <a:p>
            <a:r>
              <a:rPr lang="en-GB" altLang="zh-CN" sz="1400" dirty="0">
                <a:solidFill>
                  <a:schemeClr val="tx1">
                    <a:lumMod val="50000"/>
                    <a:lumOff val="50000"/>
                  </a:schemeClr>
                </a:solidFill>
              </a:rPr>
              <a:t>Source: </a:t>
            </a:r>
            <a:r>
              <a:rPr lang="en-US" altLang="zh-CN" sz="1400" dirty="0">
                <a:solidFill>
                  <a:schemeClr val="tx1">
                    <a:lumMod val="50000"/>
                    <a:lumOff val="50000"/>
                  </a:schemeClr>
                </a:solidFill>
              </a:rPr>
              <a:t>“</a:t>
            </a:r>
            <a:r>
              <a:rPr lang="en-GB" altLang="zh-CN" sz="1400" dirty="0">
                <a:solidFill>
                  <a:schemeClr val="tx1">
                    <a:lumMod val="50000"/>
                    <a:lumOff val="50000"/>
                  </a:schemeClr>
                </a:solidFill>
              </a:rPr>
              <a:t>The Datacenter as a Computer</a:t>
            </a:r>
            <a:r>
              <a:rPr lang="zh-CN" altLang="en-US" sz="1400" dirty="0">
                <a:solidFill>
                  <a:schemeClr val="tx1">
                    <a:lumMod val="50000"/>
                    <a:lumOff val="50000"/>
                  </a:schemeClr>
                </a:solidFill>
              </a:rPr>
              <a:t> </a:t>
            </a:r>
            <a:r>
              <a:rPr lang="en-GB" altLang="zh-CN" sz="1400" dirty="0">
                <a:solidFill>
                  <a:schemeClr val="tx1">
                    <a:lumMod val="50000"/>
                    <a:lumOff val="50000"/>
                  </a:schemeClr>
                </a:solidFill>
              </a:rPr>
              <a:t>-</a:t>
            </a:r>
            <a:r>
              <a:rPr lang="en-US" altLang="zh-CN" sz="1400" dirty="0">
                <a:solidFill>
                  <a:schemeClr val="tx1">
                    <a:lumMod val="50000"/>
                    <a:lumOff val="50000"/>
                  </a:schemeClr>
                </a:solidFill>
              </a:rPr>
              <a:t>-</a:t>
            </a:r>
            <a:r>
              <a:rPr lang="en-GB" altLang="zh-CN" sz="1400" dirty="0">
                <a:solidFill>
                  <a:schemeClr val="tx1">
                    <a:lumMod val="50000"/>
                    <a:lumOff val="50000"/>
                  </a:schemeClr>
                </a:solidFill>
              </a:rPr>
              <a:t>- An Introduction to the Design of Warehouse-Scale Machines</a:t>
            </a:r>
            <a:r>
              <a:rPr lang="en-US" altLang="zh-CN" sz="1400" dirty="0">
                <a:solidFill>
                  <a:schemeClr val="tx1">
                    <a:lumMod val="50000"/>
                    <a:lumOff val="50000"/>
                  </a:schemeClr>
                </a:solidFill>
              </a:rPr>
              <a:t>”</a:t>
            </a:r>
            <a:endParaRPr lang="zh-CN" altLang="en-US" sz="1400" dirty="0">
              <a:solidFill>
                <a:schemeClr val="tx1">
                  <a:lumMod val="50000"/>
                  <a:lumOff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Geo-replicated datacenters</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7" name="矩形 6"/>
          <p:cNvSpPr/>
          <p:nvPr/>
        </p:nvSpPr>
        <p:spPr>
          <a:xfrm>
            <a:off x="0" y="5486134"/>
            <a:ext cx="3705211" cy="215444"/>
          </a:xfrm>
          <a:prstGeom prst="rect">
            <a:avLst/>
          </a:prstGeom>
        </p:spPr>
        <p:txBody>
          <a:bodyPr wrap="square">
            <a:spAutoFit/>
          </a:bodyPr>
          <a:lstStyle/>
          <a:p>
            <a:r>
              <a:rPr lang="en-GB" altLang="zh-CN" sz="800" dirty="0"/>
              <a:t>Source: https://</a:t>
            </a:r>
            <a:r>
              <a:rPr lang="en-GB" altLang="zh-CN" sz="800" dirty="0" err="1"/>
              <a:t>www.alibabacloud.com</a:t>
            </a:r>
            <a:r>
              <a:rPr lang="en-GB" altLang="zh-CN" sz="800" dirty="0"/>
              <a:t>/</a:t>
            </a:r>
            <a:r>
              <a:rPr lang="en-GB" altLang="zh-CN" sz="800" dirty="0" err="1"/>
              <a:t>zh</a:t>
            </a:r>
            <a:r>
              <a:rPr lang="en-GB" altLang="zh-CN" sz="800" dirty="0"/>
              <a:t>/global-locations</a:t>
            </a:r>
            <a:endParaRPr lang="zh-CN" altLang="en-US" sz="800" dirty="0"/>
          </a:p>
        </p:txBody>
      </p:sp>
      <p:sp>
        <p:nvSpPr>
          <p:cNvPr id="8" name="内容占位符 2"/>
          <p:cNvSpPr txBox="1"/>
          <p:nvPr/>
        </p:nvSpPr>
        <p:spPr>
          <a:xfrm>
            <a:off x="457199" y="1129307"/>
            <a:ext cx="8507289" cy="165554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45" indent="-28575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anose="020B0604020202020204"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kumimoji="1" lang="en-US" altLang="zh-CN" b="0" dirty="0"/>
              <a:t>The </a:t>
            </a:r>
            <a:r>
              <a:rPr kumimoji="1" lang="en-US" altLang="zh-CN" dirty="0"/>
              <a:t>locations</a:t>
            </a:r>
            <a:r>
              <a:rPr kumimoji="1" lang="en-US" altLang="zh-CN" b="0" dirty="0"/>
              <a:t> of </a:t>
            </a:r>
            <a:r>
              <a:rPr lang="en-GB" altLang="zh-CN" b="0" dirty="0"/>
              <a:t>Alibaba</a:t>
            </a:r>
            <a:r>
              <a:rPr kumimoji="1" lang="en-US" altLang="zh-CN" b="0" dirty="0"/>
              <a:t> datacenters</a:t>
            </a:r>
            <a:endParaRPr lang="en-GB" altLang="zh-CN" b="0" dirty="0"/>
          </a:p>
        </p:txBody>
      </p:sp>
      <p:pic>
        <p:nvPicPr>
          <p:cNvPr id="10" name="图片 9"/>
          <p:cNvPicPr>
            <a:picLocks noChangeAspect="1"/>
          </p:cNvPicPr>
          <p:nvPr/>
        </p:nvPicPr>
        <p:blipFill>
          <a:blip r:embed="rId1" cstate="screen"/>
          <a:stretch>
            <a:fillRect/>
          </a:stretch>
        </p:blipFill>
        <p:spPr>
          <a:xfrm>
            <a:off x="0" y="2063656"/>
            <a:ext cx="9144000" cy="25220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p:cNvSpPr txBox="1"/>
          <p:nvPr/>
        </p:nvSpPr>
        <p:spPr>
          <a:xfrm>
            <a:off x="323528" y="284815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anose="020B0604020202020204" pitchFamily="34" charset="0"/>
              <a:buNone/>
              <a:defRPr sz="2000" b="0" kern="1200">
                <a:solidFill>
                  <a:schemeClr val="tx1">
                    <a:tint val="75000"/>
                  </a:schemeClr>
                </a:solidFill>
                <a:latin typeface="+mn-lt"/>
                <a:ea typeface="+mn-ea"/>
                <a:cs typeface="等线" panose="02010600030101010101" charset="-122"/>
              </a:defRPr>
            </a:lvl1pPr>
            <a:lvl2pPr marL="457200" indent="0" algn="l"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lt"/>
                <a:ea typeface="+mn-ea"/>
                <a:cs typeface="等线" panose="02010600030101010101" charset="-122"/>
              </a:defRPr>
            </a:lvl2pPr>
            <a:lvl3pPr marL="914400" indent="0" algn="l" defTabSz="914400" rtl="0" eaLnBrk="1" latinLnBrk="0" hangingPunct="1">
              <a:lnSpc>
                <a:spcPct val="120000"/>
              </a:lnSpc>
              <a:spcBef>
                <a:spcPct val="20000"/>
              </a:spcBef>
              <a:buFont typeface="Arial" panose="020B0604020202020204" pitchFamily="34" charset="0"/>
              <a:buNone/>
              <a:defRPr sz="1600" kern="1200">
                <a:solidFill>
                  <a:schemeClr val="tx1">
                    <a:tint val="75000"/>
                  </a:schemeClr>
                </a:solidFill>
                <a:latin typeface="+mn-lt"/>
                <a:ea typeface="+mn-ea"/>
                <a:cs typeface="等线" panose="02010600030101010101" charset="-122"/>
              </a:defRPr>
            </a:lvl3pPr>
            <a:lvl4pPr marL="1371600" indent="0" algn="l" defTabSz="914400" rtl="0" eaLnBrk="1" latinLnBrk="0" hangingPunct="1">
              <a:lnSpc>
                <a:spcPct val="120000"/>
              </a:lnSpc>
              <a:spcBef>
                <a:spcPct val="20000"/>
              </a:spcBef>
              <a:buFont typeface="Arial" panose="020B0604020202020204" pitchFamily="34" charset="0"/>
              <a:buNone/>
              <a:defRPr sz="1400" kern="1200">
                <a:solidFill>
                  <a:schemeClr val="tx1">
                    <a:tint val="75000"/>
                  </a:schemeClr>
                </a:solidFill>
                <a:latin typeface="+mn-lt"/>
                <a:ea typeface="+mn-ea"/>
                <a:cs typeface="等线" panose="02010600030101010101" charset="-122"/>
              </a:defRPr>
            </a:lvl4pPr>
            <a:lvl5pPr marL="1828800" indent="0" algn="l" defTabSz="914400" rtl="0" eaLnBrk="1" latinLnBrk="0" hangingPunct="1">
              <a:lnSpc>
                <a:spcPct val="120000"/>
              </a:lnSpc>
              <a:spcBef>
                <a:spcPct val="20000"/>
              </a:spcBef>
              <a:buFont typeface="Arial" panose="020B0604020202020204" pitchFamily="34" charset="0"/>
              <a:buNone/>
              <a:defRPr sz="1400" kern="1200">
                <a:solidFill>
                  <a:schemeClr val="tx1">
                    <a:tint val="75000"/>
                  </a:schemeClr>
                </a:solidFill>
                <a:latin typeface="+mn-lt"/>
                <a:ea typeface="+mn-ea"/>
                <a:cs typeface="等线" panose="02010600030101010101" charset="-122"/>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Design </a:t>
            </a:r>
            <a:r>
              <a:rPr kumimoji="1" lang="en-US" altLang="zh-CN" sz="2600" b="1" dirty="0">
                <a:solidFill>
                  <a:srgbClr val="C00000"/>
                </a:solidFill>
              </a:rPr>
              <a:t>large-scale</a:t>
            </a:r>
            <a:r>
              <a:rPr kumimoji="1" lang="en-US" altLang="zh-CN" sz="2600" b="1" dirty="0">
                <a:solidFill>
                  <a:schemeClr val="tx1"/>
                </a:solidFill>
              </a:rPr>
              <a:t> distributed system is challenging</a:t>
            </a:r>
            <a:endParaRPr kumimoji="1" lang="en-US" altLang="zh-CN" sz="2600" b="1" dirty="0">
              <a:solidFill>
                <a:schemeClr val="tx1"/>
              </a:solidFill>
            </a:endParaRPr>
          </a:p>
          <a:p>
            <a:r>
              <a:rPr kumimoji="1" lang="en-US" altLang="zh-CN" sz="2400" dirty="0">
                <a:solidFill>
                  <a:schemeClr val="tx1"/>
                </a:solidFill>
              </a:rPr>
              <a:t>Fault is common, how to handle it? </a:t>
            </a:r>
            <a:endParaRPr kumimoji="1" lang="en-US" altLang="zh-CN" sz="2400"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6" name="矩形 5"/>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122" name="Picture 2"/>
          <p:cNvPicPr>
            <a:picLocks noChangeAspect="1" noChangeArrowheads="1"/>
          </p:cNvPicPr>
          <p:nvPr/>
        </p:nvPicPr>
        <p:blipFill>
          <a:blip r:embed="rId1" cstate="screen"/>
          <a:srcRect/>
          <a:stretch>
            <a:fillRect/>
          </a:stretch>
        </p:blipFill>
        <p:spPr bwMode="auto">
          <a:xfrm>
            <a:off x="568958" y="697260"/>
            <a:ext cx="2094089" cy="177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2" cstate="screen"/>
          <a:srcRect/>
          <a:stretch>
            <a:fillRect/>
          </a:stretch>
        </p:blipFill>
        <p:spPr bwMode="auto">
          <a:xfrm>
            <a:off x="2651282" y="481236"/>
            <a:ext cx="2133600" cy="24889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3"/>
          <a:srcRect/>
          <a:stretch>
            <a:fillRect/>
          </a:stretch>
        </p:blipFill>
        <p:spPr bwMode="auto">
          <a:xfrm>
            <a:off x="5076056" y="985292"/>
            <a:ext cx="2367214" cy="25869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p:cNvPicPr>
            <a:picLocks noChangeAspect="1" noChangeArrowheads="1"/>
          </p:cNvPicPr>
          <p:nvPr/>
        </p:nvPicPr>
        <p:blipFill>
          <a:blip r:embed="rId4" cstate="screen"/>
          <a:srcRect/>
          <a:stretch>
            <a:fillRect/>
          </a:stretch>
        </p:blipFill>
        <p:spPr bwMode="auto">
          <a:xfrm>
            <a:off x="5254187" y="3046274"/>
            <a:ext cx="3413141" cy="24355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640?wx_fmt=png"/>
          <p:cNvPicPr>
            <a:picLocks noChangeAspect="1" noChangeArrowheads="1"/>
          </p:cNvPicPr>
          <p:nvPr/>
        </p:nvPicPr>
        <p:blipFill>
          <a:blip r:embed="rId5" cstate="screen"/>
          <a:srcRect/>
          <a:stretch>
            <a:fillRect/>
          </a:stretch>
        </p:blipFill>
        <p:spPr bwMode="auto">
          <a:xfrm>
            <a:off x="1047360" y="3330246"/>
            <a:ext cx="3322712" cy="2150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Faults are common</a:t>
            </a:r>
            <a:endParaRPr kumimoji="1" lang="zh-CN" altLang="en-US" dirty="0"/>
          </a:p>
        </p:txBody>
      </p:sp>
      <p:sp>
        <p:nvSpPr>
          <p:cNvPr id="3" name="内容占位符 2"/>
          <p:cNvSpPr>
            <a:spLocks noGrp="1"/>
          </p:cNvSpPr>
          <p:nvPr>
            <p:ph idx="1"/>
          </p:nvPr>
        </p:nvSpPr>
        <p:spPr>
          <a:xfrm>
            <a:off x="457200" y="1129308"/>
            <a:ext cx="8229600" cy="4104456"/>
          </a:xfrm>
        </p:spPr>
        <p:txBody>
          <a:bodyPr>
            <a:normAutofit/>
          </a:bodyPr>
          <a:lstStyle/>
          <a:p>
            <a:r>
              <a:rPr kumimoji="1" lang="en-US" altLang="zh-CN" dirty="0"/>
              <a:t>Why faults are common especially in distributed systems? </a:t>
            </a:r>
            <a:r>
              <a:rPr kumimoji="1" lang="en-US" altLang="zh-CN" dirty="0">
                <a:solidFill>
                  <a:srgbClr val="FF7E79"/>
                </a:solidFill>
              </a:rPr>
              <a:t>Scale!</a:t>
            </a:r>
            <a:endParaRPr kumimoji="1" lang="en-US" altLang="zh-CN" dirty="0">
              <a:solidFill>
                <a:srgbClr val="FF7E79"/>
              </a:solidFill>
            </a:endParaRPr>
          </a:p>
          <a:p>
            <a:pPr lvl="1"/>
            <a:r>
              <a:rPr lang="en-GB" altLang="zh-CN" dirty="0"/>
              <a:t>“Suppose a cluster has ultra-reliable server nodes with a stellar mean time between failures (MTBF) of 30 years (10,000 days)—a cluster of 10,000 servers will see an average of one server failure per day. ”</a:t>
            </a:r>
            <a:endParaRPr lang="en-GB" altLang="zh-CN" dirty="0"/>
          </a:p>
          <a:p>
            <a:r>
              <a:rPr kumimoji="1" lang="en-US" altLang="zh-CN" dirty="0"/>
              <a:t>Causes: </a:t>
            </a:r>
            <a:endParaRPr kumimoji="1" lang="en-US" altLang="zh-CN" dirty="0"/>
          </a:p>
          <a:p>
            <a:pPr lvl="1"/>
            <a:r>
              <a:rPr lang="en-GB" altLang="zh-CN" dirty="0"/>
              <a:t>Operation error (human, </a:t>
            </a:r>
            <a:r>
              <a:rPr lang="en-GB" altLang="zh-CN" dirty="0">
                <a:solidFill>
                  <a:srgbClr val="FF0000"/>
                </a:solidFill>
              </a:rPr>
              <a:t>configuration</a:t>
            </a:r>
            <a:r>
              <a:rPr lang="en-GB" altLang="zh-CN" dirty="0"/>
              <a:t>, etc.)</a:t>
            </a:r>
            <a:endParaRPr lang="en-GB" altLang="zh-CN" dirty="0"/>
          </a:p>
          <a:p>
            <a:pPr lvl="1"/>
            <a:r>
              <a:rPr lang="en-GB" altLang="zh-CN" dirty="0">
                <a:solidFill>
                  <a:srgbClr val="FF0000"/>
                </a:solidFill>
              </a:rPr>
              <a:t>Software error</a:t>
            </a:r>
            <a:r>
              <a:rPr lang="en-GB" altLang="zh-CN" dirty="0"/>
              <a:t> (</a:t>
            </a:r>
            <a:r>
              <a:rPr lang="en-GB" altLang="zh-CN" dirty="0" err="1"/>
              <a:t>e.g</a:t>
            </a:r>
            <a:r>
              <a:rPr lang="en-US" altLang="zh-CN" dirty="0"/>
              <a:t>.</a:t>
            </a:r>
            <a:r>
              <a:rPr lang="en-GB" altLang="zh-CN" dirty="0"/>
              <a:t>, bug)</a:t>
            </a:r>
            <a:endParaRPr lang="en-GB" altLang="zh-CN" dirty="0"/>
          </a:p>
          <a:p>
            <a:pPr lvl="1"/>
            <a:r>
              <a:rPr lang="en-GB" altLang="zh-CN" dirty="0">
                <a:solidFill>
                  <a:srgbClr val="FF0000"/>
                </a:solidFill>
              </a:rPr>
              <a:t>Hardware error</a:t>
            </a:r>
            <a:endParaRPr lang="en-GB" altLang="zh-CN" dirty="0"/>
          </a:p>
          <a:p>
            <a:pPr lvl="1"/>
            <a:r>
              <a:rPr lang="en-GB" altLang="zh-CN" dirty="0"/>
              <a:t>Power outage</a:t>
            </a:r>
            <a:endParaRPr kumimoji="1" lang="en-US" altLang="zh-CN" dirty="0"/>
          </a:p>
          <a:p>
            <a:pPr lvl="1"/>
            <a:r>
              <a:rPr lang="en-GB" altLang="zh-CN" dirty="0"/>
              <a:t>Natural disaster</a:t>
            </a:r>
            <a:endParaRPr kumimoji="1" lang="en-US" altLang="zh-CN" dirty="0"/>
          </a:p>
          <a:p>
            <a:pPr lvl="1"/>
            <a:endParaRPr kumimoji="1" lang="en-US" altLang="zh-CN" dirty="0"/>
          </a:p>
        </p:txBody>
      </p:sp>
      <p:sp>
        <p:nvSpPr>
          <p:cNvPr id="9" name="矩形 8"/>
          <p:cNvSpPr/>
          <p:nvPr/>
        </p:nvSpPr>
        <p:spPr>
          <a:xfrm>
            <a:off x="0" y="5376446"/>
            <a:ext cx="3705211" cy="338554"/>
          </a:xfrm>
          <a:prstGeom prst="rect">
            <a:avLst/>
          </a:prstGeom>
        </p:spPr>
        <p:txBody>
          <a:bodyPr wrap="square">
            <a:spAutoFit/>
          </a:bodyPr>
          <a:lstStyle/>
          <a:p>
            <a:r>
              <a:rPr lang="en-GB" altLang="zh-CN" sz="800" dirty="0"/>
              <a:t>Source: The Datacenter as a Computer </a:t>
            </a:r>
            <a:endParaRPr lang="en-GB" altLang="zh-CN" sz="800" dirty="0"/>
          </a:p>
          <a:p>
            <a:r>
              <a:rPr lang="en-GB" altLang="zh-CN" sz="800" dirty="0"/>
              <a:t>-- An Introduction to the Design of Warehouse-Scale Machines</a:t>
            </a:r>
            <a:endParaRPr lang="zh-CN" altLang="en-US" sz="800" dirty="0"/>
          </a:p>
        </p:txBody>
      </p:sp>
      <p:pic>
        <p:nvPicPr>
          <p:cNvPr id="7" name="图片 6"/>
          <p:cNvPicPr>
            <a:picLocks noChangeAspect="1"/>
          </p:cNvPicPr>
          <p:nvPr/>
        </p:nvPicPr>
        <p:blipFill>
          <a:blip r:embed="rId1" cstate="screen"/>
          <a:stretch>
            <a:fillRect/>
          </a:stretch>
        </p:blipFill>
        <p:spPr>
          <a:xfrm>
            <a:off x="5408568" y="3001516"/>
            <a:ext cx="3555920" cy="2352585"/>
          </a:xfrm>
          <a:prstGeom prst="rect">
            <a:avLst/>
          </a:prstGeom>
        </p:spPr>
      </p:pic>
      <p:sp>
        <p:nvSpPr>
          <p:cNvPr id="12" name="矩形 11"/>
          <p:cNvSpPr/>
          <p:nvPr/>
        </p:nvSpPr>
        <p:spPr>
          <a:xfrm>
            <a:off x="3259479" y="458935"/>
            <a:ext cx="5381601" cy="430887"/>
          </a:xfrm>
          <a:prstGeom prst="rect">
            <a:avLst/>
          </a:prstGeom>
        </p:spPr>
        <p:txBody>
          <a:bodyPr wrap="none">
            <a:spAutoFit/>
          </a:bodyPr>
          <a:lstStyle/>
          <a:p>
            <a:r>
              <a:rPr kumimoji="1" lang="en-US" altLang="zh-CN" sz="2200" dirty="0"/>
              <a:t>,</a:t>
            </a:r>
            <a:r>
              <a:rPr kumimoji="1" lang="zh-CN" altLang="en-US" sz="2200" dirty="0"/>
              <a:t> </a:t>
            </a:r>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pic>
        <p:nvPicPr>
          <p:cNvPr id="8" name="图片 7"/>
          <p:cNvPicPr>
            <a:picLocks noChangeAspect="1"/>
          </p:cNvPicPr>
          <p:nvPr/>
        </p:nvPicPr>
        <p:blipFill>
          <a:blip r:embed="rId2" cstate="screen"/>
          <a:stretch>
            <a:fillRect/>
          </a:stretch>
        </p:blipFill>
        <p:spPr>
          <a:xfrm>
            <a:off x="3050288" y="4009628"/>
            <a:ext cx="2097776" cy="617638"/>
          </a:xfrm>
          <a:prstGeom prst="rect">
            <a:avLst/>
          </a:prstGeom>
        </p:spPr>
      </p:pic>
      <p:pic>
        <p:nvPicPr>
          <p:cNvPr id="10" name="图片 9"/>
          <p:cNvPicPr>
            <a:picLocks noChangeAspect="1"/>
          </p:cNvPicPr>
          <p:nvPr/>
        </p:nvPicPr>
        <p:blipFill>
          <a:blip r:embed="rId3" cstate="screen"/>
          <a:stretch>
            <a:fillRect/>
          </a:stretch>
        </p:blipFill>
        <p:spPr>
          <a:xfrm>
            <a:off x="2627784" y="4657700"/>
            <a:ext cx="2821118" cy="6577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9" name="内容占位符 2"/>
          <p:cNvSpPr txBox="1"/>
          <p:nvPr/>
        </p:nvSpPr>
        <p:spPr>
          <a:xfrm>
            <a:off x="457200" y="1129308"/>
            <a:ext cx="86868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45" indent="-28575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anose="020B0604020202020204"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kumimoji="1" lang="en-US" altLang="zh-CN" b="0" dirty="0"/>
              <a:t>On a single computer, </a:t>
            </a:r>
            <a:r>
              <a:rPr kumimoji="1" lang="en-US" altLang="zh-CN" dirty="0"/>
              <a:t>it either works or it doesn’t</a:t>
            </a:r>
            <a:endParaRPr kumimoji="1" lang="en-US" altLang="zh-CN" dirty="0"/>
          </a:p>
          <a:p>
            <a:r>
              <a:rPr kumimoji="1" lang="en-US" altLang="zh-CN" b="0" dirty="0"/>
              <a:t>But in a </a:t>
            </a:r>
            <a:r>
              <a:rPr kumimoji="1" lang="en-US" altLang="zh-CN" dirty="0">
                <a:solidFill>
                  <a:srgbClr val="FF7E79"/>
                </a:solidFill>
              </a:rPr>
              <a:t>distributed system</a:t>
            </a:r>
            <a:r>
              <a:rPr kumimoji="1" lang="en-US" altLang="zh-CN" dirty="0"/>
              <a:t>,  some parts of the system can be broken in some unpredictable way</a:t>
            </a:r>
            <a:endParaRPr kumimoji="1" lang="en-US" altLang="zh-CN" dirty="0"/>
          </a:p>
          <a:p>
            <a:pPr lvl="1"/>
            <a:r>
              <a:rPr kumimoji="1" lang="en-US" altLang="zh-CN" dirty="0"/>
              <a:t>Such</a:t>
            </a:r>
            <a:r>
              <a:rPr kumimoji="1" lang="zh-CN" altLang="en-US" dirty="0"/>
              <a:t> </a:t>
            </a:r>
            <a:r>
              <a:rPr kumimoji="1" lang="en-US" altLang="zh-CN" dirty="0"/>
              <a:t>failure is </a:t>
            </a:r>
            <a:r>
              <a:rPr kumimoji="1" lang="en-US" altLang="zh-CN" b="1" dirty="0"/>
              <a:t>partial</a:t>
            </a:r>
            <a:r>
              <a:rPr kumimoji="1" lang="zh-CN" altLang="en-US" b="1" dirty="0"/>
              <a:t> </a:t>
            </a:r>
            <a:r>
              <a:rPr kumimoji="1" lang="en-US" altLang="zh-CN" dirty="0"/>
              <a:t>(aka.,</a:t>
            </a:r>
            <a:r>
              <a:rPr kumimoji="1" lang="zh-CN" altLang="en-US" dirty="0"/>
              <a:t> </a:t>
            </a:r>
            <a:r>
              <a:rPr kumimoji="1" lang="en-US" altLang="zh-CN" dirty="0"/>
              <a:t>grey</a:t>
            </a:r>
            <a:r>
              <a:rPr kumimoji="1" lang="zh-CN" altLang="en-US" dirty="0"/>
              <a:t> </a:t>
            </a:r>
            <a:r>
              <a:rPr kumimoji="1" lang="en-US" altLang="zh-CN" dirty="0"/>
              <a:t>failure)</a:t>
            </a:r>
            <a:endParaRPr kumimoji="1" lang="en-US" altLang="zh-CN" dirty="0"/>
          </a:p>
          <a:p>
            <a:r>
              <a:rPr kumimoji="1" lang="en-US" altLang="zh-CN" b="0" dirty="0"/>
              <a:t>Since </a:t>
            </a:r>
            <a:r>
              <a:rPr kumimoji="1" lang="en-US" altLang="zh-CN" dirty="0">
                <a:solidFill>
                  <a:srgbClr val="FF5F00"/>
                </a:solidFill>
              </a:rPr>
              <a:t>most</a:t>
            </a:r>
            <a:r>
              <a:rPr kumimoji="1" lang="en-US" altLang="zh-CN" b="0" dirty="0"/>
              <a:t> other parts of the system are </a:t>
            </a:r>
            <a:r>
              <a:rPr kumimoji="1" lang="en-US" altLang="zh-CN" dirty="0">
                <a:solidFill>
                  <a:srgbClr val="FF5F00"/>
                </a:solidFill>
              </a:rPr>
              <a:t>OK</a:t>
            </a:r>
            <a:r>
              <a:rPr kumimoji="1" lang="en-US" altLang="zh-CN" b="0" dirty="0"/>
              <a:t>, we want the system </a:t>
            </a:r>
            <a:r>
              <a:rPr kumimoji="1" lang="en-US" altLang="zh-CN" dirty="0">
                <a:solidFill>
                  <a:srgbClr val="FF5F00"/>
                </a:solidFill>
              </a:rPr>
              <a:t>still working</a:t>
            </a:r>
            <a:r>
              <a:rPr kumimoji="1" lang="en-US" altLang="zh-CN" b="0" dirty="0"/>
              <a:t>!</a:t>
            </a:r>
            <a:endParaRPr kumimoji="1" lang="en-US" altLang="zh-CN" b="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9" name="内容占位符 2"/>
          <p:cNvSpPr txBox="1"/>
          <p:nvPr/>
        </p:nvSpPr>
        <p:spPr>
          <a:xfrm>
            <a:off x="457200" y="1129308"/>
            <a:ext cx="82296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45" indent="-28575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anose="020B0604020202020204"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anose="020B0604020202020204"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kumimoji="1" lang="en-US" altLang="zh-CN" dirty="0"/>
              <a:t>Example: </a:t>
            </a:r>
            <a:r>
              <a:rPr kumimoji="1" lang="en-US" altLang="zh-CN" dirty="0">
                <a:solidFill>
                  <a:srgbClr val="FF7E79"/>
                </a:solidFill>
              </a:rPr>
              <a:t>unreliable</a:t>
            </a:r>
            <a:r>
              <a:rPr kumimoji="1" lang="en-US" altLang="zh-CN" b="0" dirty="0"/>
              <a:t> network</a:t>
            </a:r>
            <a:endParaRPr kumimoji="1" lang="en-US" altLang="zh-CN" b="0" dirty="0"/>
          </a:p>
          <a:p>
            <a:pPr lvl="1"/>
            <a:r>
              <a:rPr kumimoji="1" lang="en-US" altLang="zh-CN" b="0" dirty="0"/>
              <a:t>A</a:t>
            </a:r>
            <a:r>
              <a:rPr kumimoji="1" lang="zh-CN" altLang="en-US" b="0" dirty="0"/>
              <a:t> </a:t>
            </a:r>
            <a:r>
              <a:rPr kumimoji="1" lang="en-US" altLang="zh-CN" b="0" dirty="0"/>
              <a:t>client (e.g., </a:t>
            </a:r>
            <a:r>
              <a:rPr kumimoji="1" lang="en-US" altLang="zh-CN" dirty="0"/>
              <a:t>Smartphone),</a:t>
            </a:r>
            <a:r>
              <a:rPr kumimoji="1" lang="zh-CN" altLang="en-US" dirty="0"/>
              <a:t> </a:t>
            </a:r>
            <a:r>
              <a:rPr kumimoji="1" lang="en-US" altLang="zh-CN" dirty="0"/>
              <a:t>s</a:t>
            </a:r>
            <a:r>
              <a:rPr kumimoji="1" lang="en-US" altLang="zh-CN" b="0" dirty="0"/>
              <a:t>ends </a:t>
            </a:r>
            <a:r>
              <a:rPr kumimoji="1" lang="en-US" altLang="zh-CN" dirty="0"/>
              <a:t>requests to the </a:t>
            </a:r>
            <a:br>
              <a:rPr kumimoji="1" lang="en-US" altLang="zh-CN" dirty="0"/>
            </a:br>
            <a:r>
              <a:rPr kumimoji="1" lang="en-US" altLang="zh-CN" dirty="0"/>
              <a:t>service (e.g., Taobao),</a:t>
            </a:r>
            <a:r>
              <a:rPr kumimoji="1" lang="zh-CN" altLang="en-US" dirty="0"/>
              <a:t> </a:t>
            </a:r>
            <a:r>
              <a:rPr kumimoji="1" lang="en-US" altLang="zh-CN" b="0" dirty="0"/>
              <a:t>through network (5G, </a:t>
            </a:r>
            <a:r>
              <a:rPr kumimoji="1" lang="en-US" altLang="zh-CN" b="0" dirty="0" err="1"/>
              <a:t>Wifi</a:t>
            </a:r>
            <a:r>
              <a:rPr kumimoji="1" lang="en-US" altLang="zh-CN" b="0" dirty="0"/>
              <a:t>)</a:t>
            </a:r>
            <a:endParaRPr kumimoji="1" lang="en-US" altLang="zh-CN" dirty="0"/>
          </a:p>
          <a:p>
            <a:pPr lvl="1"/>
            <a:r>
              <a:rPr kumimoji="1" lang="en-US" altLang="zh-CN" dirty="0"/>
              <a:t>The client gets: “</a:t>
            </a:r>
            <a:r>
              <a:rPr kumimoji="1" lang="zh-CN" altLang="en-US" dirty="0"/>
              <a:t>网络竟然崩溃了</a:t>
            </a:r>
            <a:r>
              <a:rPr kumimoji="1" lang="en-US" altLang="zh-CN" dirty="0"/>
              <a:t>”, </a:t>
            </a:r>
            <a:br>
              <a:rPr kumimoji="1" lang="en-US" altLang="zh-CN" dirty="0"/>
            </a:br>
            <a:r>
              <a:rPr kumimoji="1" lang="en-US" altLang="zh-CN" dirty="0"/>
              <a:t>how can a network break? </a:t>
            </a:r>
            <a:endParaRPr kumimoji="1" lang="en-US" altLang="zh-CN" b="0" dirty="0"/>
          </a:p>
        </p:txBody>
      </p:sp>
      <p:pic>
        <p:nvPicPr>
          <p:cNvPr id="5" name="图片 4"/>
          <p:cNvPicPr>
            <a:picLocks noChangeAspect="1"/>
          </p:cNvPicPr>
          <p:nvPr/>
        </p:nvPicPr>
        <p:blipFill>
          <a:blip r:embed="rId1" cstate="screen"/>
          <a:stretch>
            <a:fillRect/>
          </a:stretch>
        </p:blipFill>
        <p:spPr>
          <a:xfrm>
            <a:off x="611560" y="3252375"/>
            <a:ext cx="6264696" cy="2044587"/>
          </a:xfrm>
          <a:prstGeom prst="rect">
            <a:avLst/>
          </a:prstGeom>
        </p:spPr>
      </p:pic>
      <p:pic>
        <p:nvPicPr>
          <p:cNvPr id="6" name="图片 5"/>
          <p:cNvPicPr>
            <a:picLocks noChangeAspect="1"/>
          </p:cNvPicPr>
          <p:nvPr/>
        </p:nvPicPr>
        <p:blipFill>
          <a:blip r:embed="rId2" cstate="screen"/>
          <a:stretch>
            <a:fillRect/>
          </a:stretch>
        </p:blipFill>
        <p:spPr>
          <a:xfrm>
            <a:off x="7178992" y="1192928"/>
            <a:ext cx="1692976" cy="366497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endParaRPr kumimoji="1" lang="en-US" altLang="zh-CN" b="0" dirty="0">
              <a:highlight>
                <a:srgbClr val="FFFF00"/>
              </a:highlight>
            </a:endParaRPr>
          </a:p>
          <a:p>
            <a:r>
              <a:rPr kumimoji="1" lang="en-US" altLang="zh-CN" sz="1600" b="0" dirty="0"/>
              <a:t>1. The </a:t>
            </a:r>
            <a:r>
              <a:rPr kumimoji="1" lang="en-US" altLang="zh-CN" sz="1600" b="0" dirty="0">
                <a:solidFill>
                  <a:srgbClr val="FF0000"/>
                </a:solidFill>
              </a:rPr>
              <a:t>request</a:t>
            </a:r>
            <a:r>
              <a:rPr kumimoji="1" lang="en-US" altLang="zh-CN" sz="1600" b="0" dirty="0"/>
              <a:t> may have been </a:t>
            </a:r>
            <a:r>
              <a:rPr kumimoji="1" lang="en-US" altLang="zh-CN" sz="1600" dirty="0"/>
              <a:t>lost</a:t>
            </a:r>
            <a:r>
              <a:rPr kumimoji="1" lang="en-US" altLang="zh-CN" sz="1600" b="0" dirty="0"/>
              <a:t> (e.g., someone unplugged a network cable). </a:t>
            </a:r>
            <a:endParaRPr kumimoji="1" lang="en-US" altLang="zh-CN" sz="1600" b="0" dirty="0"/>
          </a:p>
          <a:p>
            <a:r>
              <a:rPr kumimoji="1" lang="en-US" altLang="zh-CN" sz="1600" b="0" dirty="0"/>
              <a:t>2. The</a:t>
            </a:r>
            <a:r>
              <a:rPr kumimoji="1" lang="zh-CN" altLang="en-US" sz="1600" b="0" dirty="0"/>
              <a:t> </a:t>
            </a:r>
            <a:r>
              <a:rPr kumimoji="1" lang="en-US" altLang="zh-CN" sz="1600" b="0" dirty="0"/>
              <a:t>request</a:t>
            </a:r>
            <a:r>
              <a:rPr kumimoji="1" lang="en-US" altLang="zh-CN" sz="1600" b="0" dirty="0">
                <a:solidFill>
                  <a:srgbClr val="FF0000"/>
                </a:solidFill>
              </a:rPr>
              <a:t> may be waiting in a queue</a:t>
            </a:r>
            <a:r>
              <a:rPr kumimoji="1" lang="en-US" altLang="zh-CN" sz="1600" b="0" dirty="0"/>
              <a:t> and will be delivered </a:t>
            </a:r>
            <a:r>
              <a:rPr kumimoji="1" lang="en-US" altLang="zh-CN" sz="1600" dirty="0"/>
              <a:t>later</a:t>
            </a:r>
            <a:r>
              <a:rPr kumimoji="1" lang="en-US" altLang="zh-CN" sz="1600" b="0" dirty="0"/>
              <a:t> (e.g., the network or the recipient is </a:t>
            </a:r>
            <a:r>
              <a:rPr kumimoji="1" lang="en-US" altLang="zh-CN" sz="1600" b="0" dirty="0">
                <a:solidFill>
                  <a:srgbClr val="FF0000"/>
                </a:solidFill>
              </a:rPr>
              <a:t>overloaded</a:t>
            </a:r>
            <a:r>
              <a:rPr kumimoji="1" lang="en-US" altLang="zh-CN" sz="1600" b="0" dirty="0"/>
              <a:t>). </a:t>
            </a:r>
            <a:endParaRPr kumimoji="1" lang="en-US" altLang="zh-CN" sz="1600" b="0" dirty="0"/>
          </a:p>
          <a:p>
            <a:r>
              <a:rPr kumimoji="1" lang="en-US" altLang="zh-CN" sz="1600" b="0" dirty="0"/>
              <a:t>3. The remote node may have </a:t>
            </a:r>
            <a:r>
              <a:rPr kumimoji="1" lang="en-US" altLang="zh-CN" sz="1600" dirty="0"/>
              <a:t>failed</a:t>
            </a:r>
            <a:r>
              <a:rPr kumimoji="1" lang="en-US" altLang="zh-CN" sz="1600" b="0" dirty="0"/>
              <a:t> (e.g., it crashed or it was powered down). </a:t>
            </a:r>
            <a:endParaRPr kumimoji="1" lang="en-US" altLang="zh-CN" sz="1600" b="0" dirty="0"/>
          </a:p>
          <a:p>
            <a:r>
              <a:rPr kumimoji="1" lang="en-US" altLang="zh-CN" sz="1600" b="0" dirty="0"/>
              <a:t>4.</a:t>
            </a:r>
            <a:r>
              <a:rPr kumimoji="1" lang="zh-CN" altLang="en-US" sz="1600" b="0" dirty="0"/>
              <a:t> </a:t>
            </a:r>
            <a:r>
              <a:rPr kumimoji="1" lang="en-GB" altLang="zh-CN" sz="1600" b="0" dirty="0"/>
              <a:t>The remote node may </a:t>
            </a:r>
            <a:r>
              <a:rPr kumimoji="1" lang="en-GB" altLang="zh-CN" sz="1600" dirty="0"/>
              <a:t>have temporarily stopped </a:t>
            </a:r>
            <a:r>
              <a:rPr kumimoji="1" lang="en-GB" altLang="zh-CN" sz="1600" b="0" dirty="0"/>
              <a:t>responding (e.g., it is experiencing a long </a:t>
            </a:r>
            <a:r>
              <a:rPr kumimoji="1" lang="en-GB" altLang="zh-CN" sz="1600" dirty="0">
                <a:solidFill>
                  <a:srgbClr val="FF7E79"/>
                </a:solidFill>
              </a:rPr>
              <a:t>garbage collection pause</a:t>
            </a:r>
            <a:r>
              <a:rPr kumimoji="1" lang="en-GB" altLang="zh-CN" sz="1600" b="0" dirty="0"/>
              <a:t>) </a:t>
            </a:r>
            <a:endParaRPr kumimoji="1" lang="en-GB" altLang="zh-CN" sz="1600" b="0" dirty="0"/>
          </a:p>
          <a:p>
            <a:r>
              <a:rPr kumimoji="1" lang="en-GB" altLang="zh-CN" sz="1600" b="0" dirty="0"/>
              <a:t>5. The remote node may have processed your request, but the </a:t>
            </a:r>
            <a:r>
              <a:rPr kumimoji="1" lang="en-GB" altLang="zh-CN" sz="1600" dirty="0"/>
              <a:t>response</a:t>
            </a:r>
            <a:r>
              <a:rPr kumimoji="1" lang="en-GB" altLang="zh-CN" sz="1600" b="0" dirty="0"/>
              <a:t> has been </a:t>
            </a:r>
            <a:r>
              <a:rPr kumimoji="1" lang="en-GB" altLang="zh-CN" sz="1600" dirty="0"/>
              <a:t>lost</a:t>
            </a:r>
            <a:r>
              <a:rPr kumimoji="1" lang="en-GB" altLang="zh-CN" sz="1600" b="0" dirty="0"/>
              <a:t> on the network (e.g., a network switch has been misconfigured). </a:t>
            </a:r>
            <a:endParaRPr kumimoji="1" lang="en-GB" altLang="zh-CN" sz="1600" b="0" dirty="0"/>
          </a:p>
          <a:p>
            <a:r>
              <a:rPr kumimoji="1" lang="en-GB" altLang="zh-CN" sz="1600" b="0" dirty="0"/>
              <a:t>6. The remote node may have processed your request, but the response has been </a:t>
            </a:r>
            <a:r>
              <a:rPr kumimoji="1" lang="en-GB" altLang="zh-CN" sz="1600" dirty="0"/>
              <a:t>delayed</a:t>
            </a:r>
            <a:r>
              <a:rPr kumimoji="1" lang="en-GB" altLang="zh-CN" sz="1600" b="0" dirty="0"/>
              <a:t> and will be delivered later (e.g., the network or your own machine is overloaded).</a:t>
            </a:r>
            <a:endParaRPr kumimoji="1" lang="en-US" altLang="zh-CN" sz="1600"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screen"/>
          <a:stretch>
            <a:fillRect/>
          </a:stretch>
        </p:blipFill>
        <p:spPr>
          <a:xfrm>
            <a:off x="930424" y="2540703"/>
            <a:ext cx="7283152" cy="2849929"/>
          </a:xfrm>
          <a:prstGeom prst="rect">
            <a:avLst/>
          </a:prstGeom>
        </p:spPr>
      </p:pic>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common network</a:t>
            </a:r>
            <a:r>
              <a:rPr kumimoji="1" lang="zh-CN" altLang="en-US" dirty="0"/>
              <a:t> </a:t>
            </a:r>
            <a:r>
              <a:rPr kumimoji="1" lang="en-US" altLang="zh-CN" dirty="0"/>
              <a:t>fault: </a:t>
            </a:r>
            <a:r>
              <a:rPr kumimoji="1" lang="en-US" altLang="zh-CN" b="0" dirty="0"/>
              <a:t>network partition</a:t>
            </a:r>
            <a:endParaRPr kumimoji="1" lang="zh-CN" altLang="en-US" b="0" dirty="0"/>
          </a:p>
        </p:txBody>
      </p:sp>
      <p:sp>
        <p:nvSpPr>
          <p:cNvPr id="3" name="内容占位符 2"/>
          <p:cNvSpPr>
            <a:spLocks noGrp="1"/>
          </p:cNvSpPr>
          <p:nvPr>
            <p:ph idx="1"/>
          </p:nvPr>
        </p:nvSpPr>
        <p:spPr>
          <a:xfrm>
            <a:off x="457200" y="1129308"/>
            <a:ext cx="8435280" cy="3771636"/>
          </a:xfrm>
        </p:spPr>
        <p:txBody>
          <a:bodyPr/>
          <a:lstStyle/>
          <a:p>
            <a:r>
              <a:rPr lang="en-GB" altLang="zh-CN" b="0" dirty="0"/>
              <a:t>A </a:t>
            </a:r>
            <a:r>
              <a:rPr lang="en-GB" altLang="zh-CN" dirty="0"/>
              <a:t>network partition</a:t>
            </a:r>
            <a:r>
              <a:rPr lang="en-GB" altLang="zh-CN" b="0" dirty="0"/>
              <a:t> refers to network decomposition into relatively independent </a:t>
            </a:r>
            <a:r>
              <a:rPr lang="en-GB" altLang="zh-CN" b="0" dirty="0">
                <a:hlinkClick r:id="rId2"/>
              </a:rPr>
              <a:t>subnets</a:t>
            </a:r>
            <a:r>
              <a:rPr lang="en-GB" altLang="zh-CN" b="0" dirty="0"/>
              <a:t> </a:t>
            </a:r>
            <a:r>
              <a:rPr lang="en-US" altLang="zh-CN" b="0" dirty="0"/>
              <a:t>—</a:t>
            </a:r>
            <a:r>
              <a:rPr lang="zh-CN" altLang="en-US" b="0" dirty="0"/>
              <a:t> </a:t>
            </a:r>
            <a:r>
              <a:rPr kumimoji="1" lang="en-US" altLang="zh-CN" b="0" dirty="0"/>
              <a:t>usually a real</a:t>
            </a:r>
            <a:r>
              <a:rPr kumimoji="1" lang="zh-CN" altLang="en-US" b="0" dirty="0"/>
              <a:t> </a:t>
            </a:r>
            <a:r>
              <a:rPr kumimoji="1" lang="en-US" altLang="zh-CN" b="0" dirty="0"/>
              <a:t>problem that</a:t>
            </a:r>
            <a:r>
              <a:rPr kumimoji="1" lang="zh-CN" altLang="en-US" b="0" dirty="0"/>
              <a:t> </a:t>
            </a:r>
            <a:r>
              <a:rPr kumimoji="1" lang="en-US" altLang="zh-CN" b="0" dirty="0"/>
              <a:t>cannot</a:t>
            </a:r>
            <a:r>
              <a:rPr kumimoji="1" lang="zh-CN" altLang="en-US" b="0" dirty="0"/>
              <a:t> </a:t>
            </a:r>
            <a:r>
              <a:rPr kumimoji="1" lang="en-US" altLang="zh-CN" b="0" dirty="0"/>
              <a:t>be</a:t>
            </a:r>
            <a:r>
              <a:rPr kumimoji="1" lang="zh-CN" altLang="en-US" b="0" dirty="0"/>
              <a:t> </a:t>
            </a:r>
            <a:r>
              <a:rPr kumimoji="1" lang="en-US" altLang="zh-CN" b="0" dirty="0"/>
              <a:t>ignored</a:t>
            </a:r>
            <a:endParaRPr lang="en-GB" altLang="zh-CN" b="0" dirty="0"/>
          </a:p>
          <a:p>
            <a:pPr lvl="1"/>
            <a:r>
              <a:rPr kumimoji="1" lang="en-US" altLang="zh-CN" dirty="0"/>
              <a:t>C</a:t>
            </a:r>
            <a:r>
              <a:rPr kumimoji="1" lang="en-GB" altLang="zh-CN" dirty="0"/>
              <a:t>an happen when a switch is being upgraded in a datacenter </a:t>
            </a:r>
            <a:endParaRPr kumimoji="1" lang="en-GB" altLang="zh-CN" dirty="0"/>
          </a:p>
          <a:p>
            <a:r>
              <a:rPr kumimoji="1" lang="en-GB" altLang="zh-CN" b="0" dirty="0"/>
              <a:t>For example, suppose the datacenter adopts a </a:t>
            </a:r>
            <a:r>
              <a:rPr kumimoji="1" lang="en-GB" altLang="zh-CN" dirty="0"/>
              <a:t>fat-tree</a:t>
            </a:r>
            <a:r>
              <a:rPr kumimoji="1" lang="en-GB" altLang="zh-CN" b="0" dirty="0"/>
              <a:t> topology</a:t>
            </a:r>
            <a:endParaRPr kumimoji="1" lang="zh-CN" altLang="en-US"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6" name="矩形 5"/>
          <p:cNvSpPr/>
          <p:nvPr/>
        </p:nvSpPr>
        <p:spPr>
          <a:xfrm>
            <a:off x="0" y="5493511"/>
            <a:ext cx="4860032" cy="215444"/>
          </a:xfrm>
          <a:prstGeom prst="rect">
            <a:avLst/>
          </a:prstGeom>
        </p:spPr>
        <p:txBody>
          <a:bodyPr wrap="square">
            <a:spAutoFit/>
          </a:bodyPr>
          <a:lstStyle/>
          <a:p>
            <a:r>
              <a:rPr lang="en-GB" altLang="zh-CN" sz="800" dirty="0"/>
              <a:t>Source:</a:t>
            </a:r>
            <a:r>
              <a:rPr lang="zh-CN" altLang="en-US" sz="800" dirty="0"/>
              <a:t> </a:t>
            </a:r>
            <a:r>
              <a:rPr lang="en-GB" altLang="zh-CN" sz="800" dirty="0"/>
              <a:t>https://</a:t>
            </a:r>
            <a:r>
              <a:rPr lang="en-GB" altLang="zh-CN" sz="800" dirty="0" err="1"/>
              <a:t>www.cs.cornell.edu</a:t>
            </a:r>
            <a:r>
              <a:rPr lang="en-GB" altLang="zh-CN" sz="800" dirty="0"/>
              <a:t>/courses/cs5413/2017sp/lectures/16-datacenter-topologies2.pdf</a:t>
            </a:r>
            <a:endParaRPr lang="zh-CN" altLang="en-US" sz="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common network</a:t>
            </a:r>
            <a:r>
              <a:rPr kumimoji="1" lang="zh-CN" altLang="en-US" dirty="0"/>
              <a:t> </a:t>
            </a:r>
            <a:r>
              <a:rPr kumimoji="1" lang="en-US" altLang="zh-CN" dirty="0"/>
              <a:t>fault: </a:t>
            </a:r>
            <a:r>
              <a:rPr kumimoji="1" lang="en-US" altLang="zh-CN" b="0" dirty="0"/>
              <a:t>network partition</a:t>
            </a:r>
            <a:endParaRPr kumimoji="1" lang="zh-CN" altLang="en-US"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图片 4"/>
          <p:cNvPicPr>
            <a:picLocks noChangeAspect="1"/>
          </p:cNvPicPr>
          <p:nvPr/>
        </p:nvPicPr>
        <p:blipFill>
          <a:blip r:embed="rId1" cstate="screen"/>
          <a:stretch>
            <a:fillRect/>
          </a:stretch>
        </p:blipFill>
        <p:spPr>
          <a:xfrm>
            <a:off x="930424" y="2540703"/>
            <a:ext cx="7283152" cy="2849929"/>
          </a:xfrm>
          <a:prstGeom prst="rect">
            <a:avLst/>
          </a:prstGeom>
        </p:spPr>
      </p:pic>
      <p:pic>
        <p:nvPicPr>
          <p:cNvPr id="7" name="图片 6"/>
          <p:cNvPicPr>
            <a:picLocks noChangeAspect="1"/>
          </p:cNvPicPr>
          <p:nvPr/>
        </p:nvPicPr>
        <p:blipFill>
          <a:blip r:embed="rId2" cstate="screen"/>
          <a:stretch>
            <a:fillRect/>
          </a:stretch>
        </p:blipFill>
        <p:spPr>
          <a:xfrm>
            <a:off x="2771800" y="2713484"/>
            <a:ext cx="504056" cy="504056"/>
          </a:xfrm>
          <a:prstGeom prst="rect">
            <a:avLst/>
          </a:prstGeom>
        </p:spPr>
      </p:pic>
      <p:sp>
        <p:nvSpPr>
          <p:cNvPr id="8" name="任意形状 7"/>
          <p:cNvSpPr/>
          <p:nvPr/>
        </p:nvSpPr>
        <p:spPr>
          <a:xfrm>
            <a:off x="2319867" y="2523067"/>
            <a:ext cx="1203854" cy="3623733"/>
          </a:xfrm>
          <a:custGeom>
            <a:avLst/>
            <a:gdLst>
              <a:gd name="connsiteX0" fmla="*/ 1168400 w 1203854"/>
              <a:gd name="connsiteY0" fmla="*/ 0 h 3623733"/>
              <a:gd name="connsiteX1" fmla="*/ 1134533 w 1203854"/>
              <a:gd name="connsiteY1" fmla="*/ 643466 h 3623733"/>
              <a:gd name="connsiteX2" fmla="*/ 541866 w 1203854"/>
              <a:gd name="connsiteY2" fmla="*/ 1083733 h 3623733"/>
              <a:gd name="connsiteX3" fmla="*/ 406400 w 1203854"/>
              <a:gd name="connsiteY3" fmla="*/ 2658533 h 3623733"/>
              <a:gd name="connsiteX4" fmla="*/ 0 w 1203854"/>
              <a:gd name="connsiteY4" fmla="*/ 3623733 h 362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854" h="3623733">
                <a:moveTo>
                  <a:pt x="1168400" y="0"/>
                </a:moveTo>
                <a:cubicBezTo>
                  <a:pt x="1203677" y="231422"/>
                  <a:pt x="1238955" y="462844"/>
                  <a:pt x="1134533" y="643466"/>
                </a:cubicBezTo>
                <a:cubicBezTo>
                  <a:pt x="1030111" y="824088"/>
                  <a:pt x="663221" y="747889"/>
                  <a:pt x="541866" y="1083733"/>
                </a:cubicBezTo>
                <a:cubicBezTo>
                  <a:pt x="420511" y="1419577"/>
                  <a:pt x="496711" y="2235200"/>
                  <a:pt x="406400" y="2658533"/>
                </a:cubicBezTo>
                <a:cubicBezTo>
                  <a:pt x="316089" y="3081866"/>
                  <a:pt x="158044" y="3352799"/>
                  <a:pt x="0" y="3623733"/>
                </a:cubicBezTo>
              </a:path>
            </a:pathLst>
          </a:custGeom>
          <a:noFill/>
          <a:ln w="50800">
            <a:solidFill>
              <a:srgbClr val="C00000"/>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0" y="5493511"/>
            <a:ext cx="4860032" cy="215444"/>
          </a:xfrm>
          <a:prstGeom prst="rect">
            <a:avLst/>
          </a:prstGeom>
          <a:solidFill>
            <a:schemeClr val="bg1"/>
          </a:solidFill>
        </p:spPr>
        <p:txBody>
          <a:bodyPr wrap="square">
            <a:spAutoFit/>
          </a:bodyPr>
          <a:lstStyle/>
          <a:p>
            <a:r>
              <a:rPr lang="en-GB" altLang="zh-CN" sz="800" dirty="0"/>
              <a:t>Source:</a:t>
            </a:r>
            <a:r>
              <a:rPr lang="zh-CN" altLang="en-US" sz="800" dirty="0"/>
              <a:t> </a:t>
            </a:r>
            <a:r>
              <a:rPr lang="en-GB" altLang="zh-CN" sz="800" dirty="0"/>
              <a:t>https://</a:t>
            </a:r>
            <a:r>
              <a:rPr lang="en-GB" altLang="zh-CN" sz="800" dirty="0" err="1"/>
              <a:t>www.cs.cornell.edu</a:t>
            </a:r>
            <a:r>
              <a:rPr lang="en-GB" altLang="zh-CN" sz="800" dirty="0"/>
              <a:t>/courses/cs5413/2017sp/lectures/16-datacenter-topologies2.pdf</a:t>
            </a:r>
            <a:endParaRPr lang="zh-CN" altLang="en-US" sz="800" dirty="0"/>
          </a:p>
        </p:txBody>
      </p:sp>
      <p:pic>
        <p:nvPicPr>
          <p:cNvPr id="9" name="图片 8"/>
          <p:cNvPicPr>
            <a:picLocks noChangeAspect="1"/>
          </p:cNvPicPr>
          <p:nvPr/>
        </p:nvPicPr>
        <p:blipFill>
          <a:blip r:embed="rId2" cstate="screen"/>
          <a:stretch>
            <a:fillRect/>
          </a:stretch>
        </p:blipFill>
        <p:spPr>
          <a:xfrm>
            <a:off x="1925960" y="3830877"/>
            <a:ext cx="504056" cy="504056"/>
          </a:xfrm>
          <a:prstGeom prst="rect">
            <a:avLst/>
          </a:prstGeom>
        </p:spPr>
      </p:pic>
      <p:pic>
        <p:nvPicPr>
          <p:cNvPr id="10" name="图片 9"/>
          <p:cNvPicPr>
            <a:picLocks noChangeAspect="1"/>
          </p:cNvPicPr>
          <p:nvPr/>
        </p:nvPicPr>
        <p:blipFill>
          <a:blip r:embed="rId2" cstate="screen"/>
          <a:stretch>
            <a:fillRect/>
          </a:stretch>
        </p:blipFill>
        <p:spPr>
          <a:xfrm>
            <a:off x="3665600" y="2763098"/>
            <a:ext cx="504056" cy="504056"/>
          </a:xfrm>
          <a:prstGeom prst="rect">
            <a:avLst/>
          </a:prstGeom>
        </p:spPr>
      </p:pic>
      <p:sp>
        <p:nvSpPr>
          <p:cNvPr id="13" name="内容占位符 2"/>
          <p:cNvSpPr>
            <a:spLocks noGrp="1"/>
          </p:cNvSpPr>
          <p:nvPr>
            <p:ph idx="1"/>
          </p:nvPr>
        </p:nvSpPr>
        <p:spPr>
          <a:xfrm>
            <a:off x="457200" y="1129308"/>
            <a:ext cx="8435280" cy="3771636"/>
          </a:xfrm>
        </p:spPr>
        <p:txBody>
          <a:bodyPr/>
          <a:lstStyle/>
          <a:p>
            <a:r>
              <a:rPr lang="en-GB" altLang="zh-CN" b="0" dirty="0"/>
              <a:t>A </a:t>
            </a:r>
            <a:r>
              <a:rPr lang="en-GB" altLang="zh-CN" dirty="0"/>
              <a:t>network partition</a:t>
            </a:r>
            <a:r>
              <a:rPr lang="en-GB" altLang="zh-CN" b="0" dirty="0"/>
              <a:t> refers to network decomposition into relatively independent </a:t>
            </a:r>
            <a:r>
              <a:rPr lang="en-GB" altLang="zh-CN" b="0" dirty="0">
                <a:hlinkClick r:id="rId3"/>
              </a:rPr>
              <a:t>subnets</a:t>
            </a:r>
            <a:r>
              <a:rPr lang="en-GB" altLang="zh-CN" b="0" dirty="0"/>
              <a:t> </a:t>
            </a:r>
            <a:endParaRPr lang="en-GB" altLang="zh-CN" b="0" dirty="0"/>
          </a:p>
          <a:p>
            <a:pPr lvl="1"/>
            <a:r>
              <a:rPr kumimoji="1" lang="en-US" altLang="zh-CN" dirty="0"/>
              <a:t>C</a:t>
            </a:r>
            <a:r>
              <a:rPr kumimoji="1" lang="en-GB" altLang="zh-CN" dirty="0"/>
              <a:t>an happen when a switch is being upgraded in a datacenter </a:t>
            </a:r>
            <a:endParaRPr kumimoji="1" lang="en-GB" altLang="zh-CN" dirty="0"/>
          </a:p>
          <a:p>
            <a:r>
              <a:rPr kumimoji="1" lang="en-GB" altLang="zh-CN" b="0" dirty="0"/>
              <a:t>For example, suppose the datacenter adopts a </a:t>
            </a:r>
            <a:r>
              <a:rPr kumimoji="1" lang="en-GB" altLang="zh-CN" dirty="0"/>
              <a:t>fat-tree</a:t>
            </a:r>
            <a:r>
              <a:rPr kumimoji="1" lang="en-GB" altLang="zh-CN" b="0" dirty="0"/>
              <a:t> topology</a:t>
            </a:r>
            <a:endParaRPr kumimoji="1" lang="zh-CN" altLang="en-US" b="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Each</a:t>
            </a:r>
            <a:r>
              <a:rPr kumimoji="1" lang="zh-CN" altLang="en-US" dirty="0"/>
              <a:t> </a:t>
            </a:r>
            <a:r>
              <a:rPr kumimoji="1" lang="en-US" altLang="zh-CN" dirty="0"/>
              <a:t>click</a:t>
            </a:r>
            <a:r>
              <a:rPr kumimoji="1" lang="zh-CN" altLang="en-US" dirty="0"/>
              <a:t> </a:t>
            </a:r>
            <a:r>
              <a:rPr kumimoji="1" lang="en-US" altLang="zh-CN" dirty="0"/>
              <a:t>needs</a:t>
            </a:r>
            <a:r>
              <a:rPr kumimoji="1" lang="zh-CN" altLang="en-US" dirty="0"/>
              <a:t> </a:t>
            </a:r>
            <a:r>
              <a:rPr kumimoji="1" lang="en-US" altLang="zh-CN" dirty="0"/>
              <a:t>thousands</a:t>
            </a:r>
            <a:r>
              <a:rPr kumimoji="1" lang="zh-CN" altLang="en-US" dirty="0"/>
              <a:t> </a:t>
            </a:r>
            <a:r>
              <a:rPr kumimoji="1" lang="en-US" altLang="zh-CN" dirty="0"/>
              <a:t>of</a:t>
            </a:r>
            <a:r>
              <a:rPr kumimoji="1" lang="zh-CN" altLang="en-US" dirty="0"/>
              <a:t> </a:t>
            </a:r>
            <a:r>
              <a:rPr kumimoji="1" lang="en-US" altLang="zh-CN" dirty="0"/>
              <a:t>servers</a:t>
            </a:r>
            <a:r>
              <a:rPr kumimoji="1" lang="zh-CN" altLang="en-US" dirty="0"/>
              <a:t> </a:t>
            </a:r>
            <a:r>
              <a:rPr kumimoji="1" lang="en-US" altLang="zh-CN" dirty="0"/>
              <a:t>to</a:t>
            </a:r>
            <a:r>
              <a:rPr kumimoji="1" lang="zh-CN" altLang="en-US" dirty="0"/>
              <a:t> </a:t>
            </a:r>
            <a:r>
              <a:rPr kumimoji="1" lang="en-US" altLang="zh-CN" dirty="0"/>
              <a:t>cooperate</a:t>
            </a:r>
            <a:endParaRPr kumimoji="1" lang="zh-CN" altLang="en-US" b="0" dirty="0"/>
          </a:p>
        </p:txBody>
      </p:sp>
      <p:grpSp>
        <p:nvGrpSpPr>
          <p:cNvPr id="31" name="组合 30"/>
          <p:cNvGrpSpPr/>
          <p:nvPr/>
        </p:nvGrpSpPr>
        <p:grpSpPr>
          <a:xfrm>
            <a:off x="5818303" y="4272758"/>
            <a:ext cx="3038209" cy="1240753"/>
            <a:chOff x="5004048" y="4297660"/>
            <a:chExt cx="3038209" cy="1240753"/>
          </a:xfrm>
        </p:grpSpPr>
        <p:grpSp>
          <p:nvGrpSpPr>
            <p:cNvPr id="12" name="组合 11"/>
            <p:cNvGrpSpPr/>
            <p:nvPr/>
          </p:nvGrpSpPr>
          <p:grpSpPr>
            <a:xfrm>
              <a:off x="5004048" y="4297660"/>
              <a:ext cx="905319" cy="801616"/>
              <a:chOff x="5914584" y="4712265"/>
              <a:chExt cx="905319" cy="801616"/>
            </a:xfrm>
          </p:grpSpPr>
          <p:grpSp>
            <p:nvGrpSpPr>
              <p:cNvPr id="11" name="组合 10"/>
              <p:cNvGrpSpPr/>
              <p:nvPr/>
            </p:nvGrpSpPr>
            <p:grpSpPr>
              <a:xfrm>
                <a:off x="5914584" y="4712265"/>
                <a:ext cx="901209" cy="801616"/>
                <a:chOff x="5914584" y="4712265"/>
                <a:chExt cx="901209" cy="801616"/>
              </a:xfrm>
            </p:grpSpPr>
            <p:sp>
              <p:nvSpPr>
                <p:cNvPr id="6" name="矩形 5"/>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p:cNvGrpSpPr/>
              <p:nvPr/>
            </p:nvGrpSpPr>
            <p:grpSpPr>
              <a:xfrm>
                <a:off x="5914584" y="4989264"/>
                <a:ext cx="905319" cy="494965"/>
                <a:chOff x="4881156" y="4586631"/>
                <a:chExt cx="905319" cy="494965"/>
              </a:xfrm>
            </p:grpSpPr>
            <p:sp>
              <p:nvSpPr>
                <p:cNvPr id="7" name="一个圆顶角并剪去另一个顶角的矩形 6"/>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13" name="组合 12"/>
            <p:cNvGrpSpPr/>
            <p:nvPr/>
          </p:nvGrpSpPr>
          <p:grpSpPr>
            <a:xfrm>
              <a:off x="5835606" y="4297660"/>
              <a:ext cx="905319" cy="801616"/>
              <a:chOff x="5914584" y="4712265"/>
              <a:chExt cx="905319" cy="801616"/>
            </a:xfrm>
          </p:grpSpPr>
          <p:grpSp>
            <p:nvGrpSpPr>
              <p:cNvPr id="14" name="组合 13"/>
              <p:cNvGrpSpPr/>
              <p:nvPr/>
            </p:nvGrpSpPr>
            <p:grpSpPr>
              <a:xfrm>
                <a:off x="5914584" y="4712265"/>
                <a:ext cx="901209" cy="801616"/>
                <a:chOff x="5914584" y="4712265"/>
                <a:chExt cx="901209" cy="801616"/>
              </a:xfrm>
            </p:grpSpPr>
            <p:sp>
              <p:nvSpPr>
                <p:cNvPr id="18" name="矩形 17"/>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p:cNvGrpSpPr/>
              <p:nvPr/>
            </p:nvGrpSpPr>
            <p:grpSpPr>
              <a:xfrm>
                <a:off x="5914584" y="4989264"/>
                <a:ext cx="905319" cy="494965"/>
                <a:chOff x="4881156" y="4586631"/>
                <a:chExt cx="905319" cy="494965"/>
              </a:xfrm>
            </p:grpSpPr>
            <p:sp>
              <p:nvSpPr>
                <p:cNvPr id="16" name="一个圆顶角并剪去另一个顶角的矩形 15"/>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grpSp>
          <p:nvGrpSpPr>
            <p:cNvPr id="20" name="组合 19"/>
            <p:cNvGrpSpPr/>
            <p:nvPr/>
          </p:nvGrpSpPr>
          <p:grpSpPr>
            <a:xfrm>
              <a:off x="7136938" y="4297660"/>
              <a:ext cx="905319" cy="801616"/>
              <a:chOff x="5914584" y="4712265"/>
              <a:chExt cx="905319" cy="801616"/>
            </a:xfrm>
          </p:grpSpPr>
          <p:grpSp>
            <p:nvGrpSpPr>
              <p:cNvPr id="21" name="组合 20"/>
              <p:cNvGrpSpPr/>
              <p:nvPr/>
            </p:nvGrpSpPr>
            <p:grpSpPr>
              <a:xfrm>
                <a:off x="5914584" y="4712265"/>
                <a:ext cx="901209" cy="801616"/>
                <a:chOff x="5914584" y="4712265"/>
                <a:chExt cx="901209" cy="801616"/>
              </a:xfrm>
            </p:grpSpPr>
            <p:sp>
              <p:nvSpPr>
                <p:cNvPr id="25" name="矩形 24"/>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p:cNvGrpSpPr/>
              <p:nvPr/>
            </p:nvGrpSpPr>
            <p:grpSpPr>
              <a:xfrm>
                <a:off x="5914584" y="4989264"/>
                <a:ext cx="905319" cy="494965"/>
                <a:chOff x="4881156" y="4586631"/>
                <a:chExt cx="905319" cy="494965"/>
              </a:xfrm>
            </p:grpSpPr>
            <p:sp>
              <p:nvSpPr>
                <p:cNvPr id="23" name="一个圆顶角并剪去另一个顶角的矩形 22"/>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4881156" y="4619931"/>
                  <a:ext cx="905319" cy="461665"/>
                </a:xfrm>
                <a:prstGeom prst="rect">
                  <a:avLst/>
                </a:prstGeom>
                <a:noFill/>
              </p:spPr>
              <p:txBody>
                <a:bodyPr wrap="square">
                  <a:spAutoFit/>
                </a:bodyPr>
                <a:lstStyle/>
                <a:p>
                  <a:pPr algn="ctr"/>
                  <a:r>
                    <a:rPr kumimoji="1" lang="en-US" altLang="zh-CN" sz="1200" b="1" dirty="0"/>
                    <a:t>File:</a:t>
                  </a:r>
                  <a:endParaRPr kumimoji="1" lang="en-US" altLang="zh-CN" sz="1200" b="1" dirty="0"/>
                </a:p>
                <a:p>
                  <a:pPr algn="ctr"/>
                  <a:r>
                    <a:rPr kumimoji="1" lang="en-US" altLang="zh-CN" sz="1200" dirty="0"/>
                    <a:t>image</a:t>
                  </a:r>
                  <a:endParaRPr kumimoji="1" lang="zh-CN" altLang="en-US" sz="1200" dirty="0"/>
                </a:p>
              </p:txBody>
            </p:sp>
          </p:grpSp>
        </p:grpSp>
        <p:sp>
          <p:nvSpPr>
            <p:cNvPr id="27" name="矩形 26"/>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p:cNvGrpSpPr/>
          <p:nvPr/>
        </p:nvGrpSpPr>
        <p:grpSpPr>
          <a:xfrm>
            <a:off x="5758122" y="2568458"/>
            <a:ext cx="3098390" cy="1384372"/>
            <a:chOff x="5645427" y="2766408"/>
            <a:chExt cx="3098390" cy="1384372"/>
          </a:xfrm>
        </p:grpSpPr>
        <p:grpSp>
          <p:nvGrpSpPr>
            <p:cNvPr id="33" name="组合 32"/>
            <p:cNvGrpSpPr/>
            <p:nvPr/>
          </p:nvGrpSpPr>
          <p:grpSpPr>
            <a:xfrm>
              <a:off x="5645427" y="2766408"/>
              <a:ext cx="1309974" cy="899967"/>
              <a:chOff x="6831174" y="4263832"/>
              <a:chExt cx="1309974" cy="899967"/>
            </a:xfrm>
          </p:grpSpPr>
          <p:sp>
            <p:nvSpPr>
              <p:cNvPr id="34" name="矩形 33"/>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p:cNvGrpSpPr/>
              <p:nvPr/>
            </p:nvGrpSpPr>
            <p:grpSpPr>
              <a:xfrm>
                <a:off x="6951983" y="4538944"/>
                <a:ext cx="1080001" cy="584154"/>
                <a:chOff x="6642225" y="3964214"/>
                <a:chExt cx="816191" cy="584154"/>
              </a:xfrm>
            </p:grpSpPr>
            <p:sp>
              <p:nvSpPr>
                <p:cNvPr id="37" name="磁盘 36"/>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grpSp>
          <p:nvGrpSpPr>
            <p:cNvPr id="39" name="组合 38"/>
            <p:cNvGrpSpPr/>
            <p:nvPr/>
          </p:nvGrpSpPr>
          <p:grpSpPr>
            <a:xfrm>
              <a:off x="7433843" y="2770148"/>
              <a:ext cx="1309974" cy="899967"/>
              <a:chOff x="6831174" y="4263832"/>
              <a:chExt cx="1309974" cy="899967"/>
            </a:xfrm>
          </p:grpSpPr>
          <p:sp>
            <p:nvSpPr>
              <p:cNvPr id="40" name="矩形 39"/>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p:cNvGrpSpPr/>
              <p:nvPr/>
            </p:nvGrpSpPr>
            <p:grpSpPr>
              <a:xfrm>
                <a:off x="6951983" y="4538944"/>
                <a:ext cx="1080001" cy="584154"/>
                <a:chOff x="6642225" y="3964214"/>
                <a:chExt cx="816191" cy="584154"/>
              </a:xfrm>
            </p:grpSpPr>
            <p:sp>
              <p:nvSpPr>
                <p:cNvPr id="43" name="磁盘 42"/>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endParaRPr kumimoji="1" lang="en-US" altLang="zh-CN" sz="1200" b="1" dirty="0"/>
                </a:p>
                <a:p>
                  <a:pPr algn="ctr"/>
                  <a:r>
                    <a:rPr kumimoji="1" lang="en-US" altLang="zh-CN" sz="1200" dirty="0"/>
                    <a:t>user, price</a:t>
                  </a:r>
                  <a:endParaRPr kumimoji="1" lang="zh-CN" altLang="en-US" sz="1200" dirty="0"/>
                </a:p>
              </p:txBody>
            </p:sp>
          </p:grpSp>
        </p:grpSp>
        <p:cxnSp>
          <p:nvCxnSpPr>
            <p:cNvPr id="45" name="直线连接符 44"/>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p:cNvGrpSpPr/>
          <p:nvPr/>
        </p:nvGrpSpPr>
        <p:grpSpPr>
          <a:xfrm>
            <a:off x="5383207" y="1199766"/>
            <a:ext cx="3704912" cy="1076455"/>
            <a:chOff x="5248883" y="1420516"/>
            <a:chExt cx="3704912" cy="1076455"/>
          </a:xfrm>
        </p:grpSpPr>
        <p:grpSp>
          <p:nvGrpSpPr>
            <p:cNvPr id="63" name="组合 62"/>
            <p:cNvGrpSpPr/>
            <p:nvPr/>
          </p:nvGrpSpPr>
          <p:grpSpPr>
            <a:xfrm>
              <a:off x="5248883" y="1420516"/>
              <a:ext cx="3704912" cy="608773"/>
              <a:chOff x="5248883" y="1420516"/>
              <a:chExt cx="3704912" cy="608773"/>
            </a:xfrm>
          </p:grpSpPr>
          <p:grpSp>
            <p:nvGrpSpPr>
              <p:cNvPr id="50" name="组合 49"/>
              <p:cNvGrpSpPr/>
              <p:nvPr/>
            </p:nvGrpSpPr>
            <p:grpSpPr>
              <a:xfrm>
                <a:off x="5248883" y="1424862"/>
                <a:ext cx="1215397" cy="604427"/>
                <a:chOff x="4705349" y="3308267"/>
                <a:chExt cx="1215397" cy="604427"/>
              </a:xfrm>
            </p:grpSpPr>
            <p:sp>
              <p:nvSpPr>
                <p:cNvPr id="51" name="梯形 50"/>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3" name="矩形 52"/>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p:cNvGrpSpPr/>
              <p:nvPr/>
            </p:nvGrpSpPr>
            <p:grpSpPr>
              <a:xfrm>
                <a:off x="6350866" y="1424862"/>
                <a:ext cx="1215397" cy="604427"/>
                <a:chOff x="4705349" y="3308267"/>
                <a:chExt cx="1215397" cy="604427"/>
              </a:xfrm>
            </p:grpSpPr>
            <p:sp>
              <p:nvSpPr>
                <p:cNvPr id="55" name="梯形 54"/>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57" name="矩形 56"/>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p:cNvGrpSpPr/>
              <p:nvPr/>
            </p:nvGrpSpPr>
            <p:grpSpPr>
              <a:xfrm>
                <a:off x="7738398" y="1420516"/>
                <a:ext cx="1215397" cy="604427"/>
                <a:chOff x="4705349" y="3308267"/>
                <a:chExt cx="1215397" cy="604427"/>
              </a:xfrm>
            </p:grpSpPr>
            <p:sp>
              <p:nvSpPr>
                <p:cNvPr id="59" name="梯形 58"/>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4896935" y="3566708"/>
                  <a:ext cx="792204" cy="276999"/>
                </a:xfrm>
                <a:prstGeom prst="rect">
                  <a:avLst/>
                </a:prstGeom>
              </p:spPr>
              <p:txBody>
                <a:bodyPr wrap="none">
                  <a:spAutoFit/>
                </a:bodyPr>
                <a:lstStyle/>
                <a:p>
                  <a:pPr algn="ctr"/>
                  <a:r>
                    <a:rPr kumimoji="1" lang="en-US" altLang="zh-CN" sz="1200" b="1" dirty="0"/>
                    <a:t>Caching</a:t>
                  </a:r>
                  <a:endParaRPr kumimoji="1" lang="en-US" altLang="zh-CN" sz="1200" b="1" dirty="0"/>
                </a:p>
              </p:txBody>
            </p:sp>
            <p:sp>
              <p:nvSpPr>
                <p:cNvPr id="61" name="矩形 60"/>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p:cNvGrpSpPr/>
          <p:nvPr/>
        </p:nvGrpSpPr>
        <p:grpSpPr>
          <a:xfrm>
            <a:off x="2236116" y="3199271"/>
            <a:ext cx="768261" cy="2146974"/>
            <a:chOff x="3096000" y="3119298"/>
            <a:chExt cx="768261" cy="2146974"/>
          </a:xfrm>
        </p:grpSpPr>
        <p:sp>
          <p:nvSpPr>
            <p:cNvPr id="68" name="矩形 67"/>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p:cNvGrpSpPr/>
            <p:nvPr/>
          </p:nvGrpSpPr>
          <p:grpSpPr>
            <a:xfrm rot="5400000">
              <a:off x="2988299" y="3437380"/>
              <a:ext cx="690955" cy="180000"/>
              <a:chOff x="4884739" y="2696400"/>
              <a:chExt cx="690955" cy="180000"/>
            </a:xfrm>
          </p:grpSpPr>
          <p:sp>
            <p:nvSpPr>
              <p:cNvPr id="70" name="矩形 6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p:cNvGrpSpPr/>
            <p:nvPr/>
          </p:nvGrpSpPr>
          <p:grpSpPr>
            <a:xfrm rot="5400000">
              <a:off x="3219367" y="3437381"/>
              <a:ext cx="690955" cy="180000"/>
              <a:chOff x="4884739" y="2696400"/>
              <a:chExt cx="690955" cy="180000"/>
            </a:xfrm>
          </p:grpSpPr>
          <p:sp>
            <p:nvSpPr>
              <p:cNvPr id="74" name="矩形 73"/>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p:cNvGrpSpPr/>
            <p:nvPr/>
          </p:nvGrpSpPr>
          <p:grpSpPr>
            <a:xfrm rot="5400000">
              <a:off x="2988299" y="4762203"/>
              <a:ext cx="690955" cy="180000"/>
              <a:chOff x="4884739" y="2696400"/>
              <a:chExt cx="690955" cy="180000"/>
            </a:xfrm>
          </p:grpSpPr>
          <p:sp>
            <p:nvSpPr>
              <p:cNvPr id="86" name="矩形 85"/>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p:cNvGrpSpPr/>
            <p:nvPr/>
          </p:nvGrpSpPr>
          <p:grpSpPr>
            <a:xfrm rot="5400000">
              <a:off x="3219367" y="4762204"/>
              <a:ext cx="690955" cy="180000"/>
              <a:chOff x="4884739" y="2696400"/>
              <a:chExt cx="690955" cy="180000"/>
            </a:xfrm>
          </p:grpSpPr>
          <p:sp>
            <p:nvSpPr>
              <p:cNvPr id="90" name="矩形 89"/>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endParaRPr kumimoji="1" lang="en-US" altLang="zh-CN" sz="1200" dirty="0">
                <a:solidFill>
                  <a:srgbClr val="000000"/>
                </a:solidFill>
              </a:endParaRPr>
            </a:p>
            <a:p>
              <a:r>
                <a:rPr kumimoji="1" lang="en-US" altLang="zh-CN" sz="1200" dirty="0">
                  <a:solidFill>
                    <a:srgbClr val="000000"/>
                  </a:solidFill>
                </a:rPr>
                <a:t>Balance</a:t>
              </a:r>
              <a:endParaRPr lang="zh-CN" altLang="en-US" sz="1200" dirty="0"/>
            </a:p>
          </p:txBody>
        </p:sp>
      </p:grpSp>
      <p:grpSp>
        <p:nvGrpSpPr>
          <p:cNvPr id="95" name="组合 94"/>
          <p:cNvGrpSpPr/>
          <p:nvPr/>
        </p:nvGrpSpPr>
        <p:grpSpPr>
          <a:xfrm>
            <a:off x="3302994" y="2814021"/>
            <a:ext cx="1703228" cy="1049410"/>
            <a:chOff x="5882155" y="4329138"/>
            <a:chExt cx="1703228" cy="1049410"/>
          </a:xfrm>
        </p:grpSpPr>
        <p:sp>
          <p:nvSpPr>
            <p:cNvPr id="96" name="矩形 95"/>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endParaRPr kumimoji="1" lang="en-US" altLang="zh-CN" sz="1200" b="1" dirty="0">
                <a:solidFill>
                  <a:schemeClr val="tx1"/>
                </a:solidFill>
              </a:endParaRPr>
            </a:p>
            <a:p>
              <a:pPr algn="ctr"/>
              <a:r>
                <a:rPr kumimoji="1" lang="en-US" altLang="zh-CN" sz="1200" dirty="0">
                  <a:solidFill>
                    <a:schemeClr val="tx1"/>
                  </a:solidFill>
                </a:rPr>
                <a:t>generate the page</a:t>
              </a:r>
              <a:endParaRPr kumimoji="1" lang="en-US" altLang="zh-CN" sz="1200" dirty="0">
                <a:solidFill>
                  <a:schemeClr val="tx1"/>
                </a:solidFill>
              </a:endParaRPr>
            </a:p>
          </p:txBody>
        </p:sp>
        <p:sp>
          <p:nvSpPr>
            <p:cNvPr id="98" name="矩形 97"/>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p:cNvGrpSpPr/>
          <p:nvPr/>
        </p:nvGrpSpPr>
        <p:grpSpPr>
          <a:xfrm>
            <a:off x="3270533" y="4048243"/>
            <a:ext cx="1703228" cy="1049410"/>
            <a:chOff x="5882155" y="4329138"/>
            <a:chExt cx="1703228" cy="1049410"/>
          </a:xfrm>
        </p:grpSpPr>
        <p:sp>
          <p:nvSpPr>
            <p:cNvPr id="111" name="矩形 110"/>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endParaRPr kumimoji="1" lang="en-US" altLang="zh-CN" sz="1200" b="1" dirty="0">
                <a:solidFill>
                  <a:schemeClr val="tx1"/>
                </a:solidFill>
              </a:endParaRPr>
            </a:p>
            <a:p>
              <a:pPr algn="ctr"/>
              <a:r>
                <a:rPr kumimoji="1" lang="en-US" altLang="zh-CN" sz="1200" dirty="0">
                  <a:solidFill>
                    <a:schemeClr val="tx1"/>
                  </a:solidFill>
                </a:rPr>
                <a:t>add the order</a:t>
              </a:r>
              <a:endParaRPr kumimoji="1" lang="en-US" altLang="zh-CN" sz="1200" dirty="0">
                <a:solidFill>
                  <a:schemeClr val="tx1"/>
                </a:solidFill>
              </a:endParaRPr>
            </a:p>
          </p:txBody>
        </p:sp>
        <p:sp>
          <p:nvSpPr>
            <p:cNvPr id="113" name="矩形 112"/>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rot="16200000">
            <a:off x="703673" y="3881347"/>
            <a:ext cx="1548280" cy="638043"/>
            <a:chOff x="6020855" y="1361203"/>
            <a:chExt cx="1548280" cy="638043"/>
          </a:xfrm>
        </p:grpSpPr>
        <p:sp>
          <p:nvSpPr>
            <p:cNvPr id="102" name="云形 101"/>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p:cNvGrpSpPr/>
          <p:nvPr/>
        </p:nvGrpSpPr>
        <p:grpSpPr>
          <a:xfrm>
            <a:off x="1911161" y="3550232"/>
            <a:ext cx="252000" cy="517828"/>
            <a:chOff x="1735514" y="3550232"/>
            <a:chExt cx="420567" cy="517828"/>
          </a:xfrm>
        </p:grpSpPr>
        <p:cxnSp>
          <p:nvCxnSpPr>
            <p:cNvPr id="104" name="直线箭头连接符 103"/>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1907704" y="4263806"/>
            <a:ext cx="252000" cy="517828"/>
            <a:chOff x="1735514" y="3550232"/>
            <a:chExt cx="420567" cy="517828"/>
          </a:xfrm>
        </p:grpSpPr>
        <p:cxnSp>
          <p:nvCxnSpPr>
            <p:cNvPr id="117" name="直线箭头连接符 116"/>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p:cNvPicPr>
            <a:picLocks noChangeAspect="1"/>
          </p:cNvPicPr>
          <p:nvPr/>
        </p:nvPicPr>
        <p:blipFill>
          <a:blip r:embed="rId1" cstate="screen"/>
          <a:stretch>
            <a:fillRect/>
          </a:stretch>
        </p:blipFill>
        <p:spPr>
          <a:xfrm>
            <a:off x="357945" y="3397695"/>
            <a:ext cx="329286" cy="329286"/>
          </a:xfrm>
          <a:prstGeom prst="rect">
            <a:avLst/>
          </a:prstGeom>
        </p:spPr>
      </p:pic>
      <p:pic>
        <p:nvPicPr>
          <p:cNvPr id="126" name="图片 125"/>
          <p:cNvPicPr>
            <a:picLocks noChangeAspect="1"/>
          </p:cNvPicPr>
          <p:nvPr/>
        </p:nvPicPr>
        <p:blipFill>
          <a:blip r:embed="rId2" cstate="screen"/>
          <a:stretch>
            <a:fillRect/>
          </a:stretch>
        </p:blipFill>
        <p:spPr>
          <a:xfrm>
            <a:off x="267280" y="3955145"/>
            <a:ext cx="536836" cy="536836"/>
          </a:xfrm>
          <a:prstGeom prst="rect">
            <a:avLst/>
          </a:prstGeom>
        </p:spPr>
      </p:pic>
      <p:pic>
        <p:nvPicPr>
          <p:cNvPr id="127" name="图片 126"/>
          <p:cNvPicPr>
            <a:picLocks noChangeAspect="1"/>
          </p:cNvPicPr>
          <p:nvPr/>
        </p:nvPicPr>
        <p:blipFill>
          <a:blip r:embed="rId3" cstate="screen"/>
          <a:stretch>
            <a:fillRect/>
          </a:stretch>
        </p:blipFill>
        <p:spPr>
          <a:xfrm>
            <a:off x="320547" y="4549038"/>
            <a:ext cx="425471" cy="425471"/>
          </a:xfrm>
          <a:prstGeom prst="rect">
            <a:avLst/>
          </a:prstGeom>
        </p:spPr>
      </p:pic>
      <p:sp>
        <p:nvSpPr>
          <p:cNvPr id="128" name="矩形 127"/>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p:cNvGrpSpPr/>
          <p:nvPr/>
        </p:nvGrpSpPr>
        <p:grpSpPr>
          <a:xfrm>
            <a:off x="1031305" y="2691437"/>
            <a:ext cx="845234" cy="489970"/>
            <a:chOff x="6020855" y="1361204"/>
            <a:chExt cx="845234" cy="489970"/>
          </a:xfrm>
        </p:grpSpPr>
        <p:sp>
          <p:nvSpPr>
            <p:cNvPr id="147" name="云形 146"/>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4492257" y="5204142"/>
            <a:ext cx="1322740" cy="293267"/>
            <a:chOff x="4833436" y="4356643"/>
            <a:chExt cx="1322740" cy="293267"/>
          </a:xfrm>
        </p:grpSpPr>
        <p:sp>
          <p:nvSpPr>
            <p:cNvPr id="130" name="圆柱体 129"/>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p:cNvPicPr>
            <a:picLocks noChangeAspect="1"/>
          </p:cNvPicPr>
          <p:nvPr/>
        </p:nvPicPr>
        <p:blipFill>
          <a:blip r:embed="rId4" cstate="screen"/>
          <a:stretch>
            <a:fillRect/>
          </a:stretch>
        </p:blipFill>
        <p:spPr>
          <a:xfrm>
            <a:off x="656019" y="1209408"/>
            <a:ext cx="1817874" cy="1188930"/>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3" name="文本框 2"/>
          <p:cNvSpPr txBox="1"/>
          <p:nvPr/>
        </p:nvSpPr>
        <p:spPr>
          <a:xfrm>
            <a:off x="2716530" y="902335"/>
            <a:ext cx="2646680" cy="1476375"/>
          </a:xfrm>
          <a:prstGeom prst="rect">
            <a:avLst/>
          </a:prstGeom>
          <a:noFill/>
        </p:spPr>
        <p:txBody>
          <a:bodyPr wrap="none" rtlCol="0">
            <a:spAutoFit/>
          </a:bodyPr>
          <a:p>
            <a:r>
              <a:rPr lang="en-US" altLang="zh-CN"/>
              <a:t>Load Balance</a:t>
            </a:r>
            <a:r>
              <a:rPr lang="zh-CN" altLang="en-US"/>
              <a:t>：</a:t>
            </a:r>
            <a:endParaRPr lang="zh-CN" altLang="en-US"/>
          </a:p>
          <a:p>
            <a:r>
              <a:rPr lang="zh-CN" altLang="en-US"/>
              <a:t>负载均衡，主要目的</a:t>
            </a:r>
            <a:endParaRPr lang="zh-CN" altLang="en-US"/>
          </a:p>
          <a:p>
            <a:r>
              <a:rPr lang="zh-CN" altLang="en-US"/>
              <a:t>将大量请求分配给多个</a:t>
            </a:r>
            <a:endParaRPr lang="zh-CN" altLang="en-US"/>
          </a:p>
          <a:p>
            <a:r>
              <a:rPr lang="zh-CN" altLang="en-US"/>
              <a:t>不同的</a:t>
            </a:r>
            <a:r>
              <a:rPr lang="en-US" altLang="zh-CN"/>
              <a:t>server</a:t>
            </a:r>
            <a:r>
              <a:rPr lang="zh-CN" altLang="en-US"/>
              <a:t>，降低单个</a:t>
            </a:r>
            <a:endParaRPr lang="zh-CN" altLang="en-US"/>
          </a:p>
          <a:p>
            <a:r>
              <a:rPr lang="en-US" altLang="zh-CN"/>
              <a:t>server</a:t>
            </a:r>
            <a:r>
              <a:rPr lang="zh-CN" altLang="en-US"/>
              <a:t>的负载</a:t>
            </a:r>
            <a:endParaRPr lang="zh-CN" altLang="en-US"/>
          </a:p>
        </p:txBody>
      </p:sp>
      <p:sp>
        <p:nvSpPr>
          <p:cNvPr id="4" name="文本框 3"/>
          <p:cNvSpPr txBox="1"/>
          <p:nvPr/>
        </p:nvSpPr>
        <p:spPr>
          <a:xfrm>
            <a:off x="5727700" y="2188210"/>
            <a:ext cx="2151380" cy="368300"/>
          </a:xfrm>
          <a:prstGeom prst="rect">
            <a:avLst/>
          </a:prstGeom>
          <a:noFill/>
        </p:spPr>
        <p:txBody>
          <a:bodyPr wrap="none" rtlCol="0">
            <a:spAutoFit/>
          </a:bodyPr>
          <a:p>
            <a:r>
              <a:rPr lang="en-US" altLang="zh-CN"/>
              <a:t>distributed</a:t>
            </a:r>
            <a:r>
              <a:rPr lang="zh-CN" altLang="en-US"/>
              <a:t>：分布式</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common network</a:t>
            </a:r>
            <a:r>
              <a:rPr kumimoji="1" lang="zh-CN" altLang="en-US" dirty="0"/>
              <a:t> </a:t>
            </a:r>
            <a:r>
              <a:rPr kumimoji="1" lang="en-US" altLang="zh-CN" dirty="0"/>
              <a:t>fault: </a:t>
            </a:r>
            <a:r>
              <a:rPr kumimoji="1" lang="en-US" altLang="zh-CN" b="0" dirty="0"/>
              <a:t>network partition</a:t>
            </a:r>
            <a:endParaRPr kumimoji="1" lang="zh-CN" altLang="en-US" b="0" dirty="0"/>
          </a:p>
        </p:txBody>
      </p:sp>
      <p:sp>
        <p:nvSpPr>
          <p:cNvPr id="3" name="内容占位符 2"/>
          <p:cNvSpPr>
            <a:spLocks noGrp="1"/>
          </p:cNvSpPr>
          <p:nvPr>
            <p:ph idx="1"/>
          </p:nvPr>
        </p:nvSpPr>
        <p:spPr>
          <a:xfrm>
            <a:off x="457200" y="1129308"/>
            <a:ext cx="8363272" cy="1728192"/>
          </a:xfrm>
        </p:spPr>
        <p:txBody>
          <a:bodyPr/>
          <a:lstStyle/>
          <a:p>
            <a:r>
              <a:rPr lang="en-GB" altLang="zh-CN" b="0" dirty="0"/>
              <a:t>A </a:t>
            </a:r>
            <a:r>
              <a:rPr lang="en-GB" altLang="zh-CN" dirty="0"/>
              <a:t>network partition</a:t>
            </a:r>
            <a:r>
              <a:rPr lang="en-GB" altLang="zh-CN" b="0" dirty="0"/>
              <a:t> refers to network decomposition into relatively independent </a:t>
            </a:r>
            <a:r>
              <a:rPr lang="en-GB" altLang="zh-CN" b="0" dirty="0">
                <a:hlinkClick r:id="rId1"/>
              </a:rPr>
              <a:t>subnets</a:t>
            </a:r>
            <a:r>
              <a:rPr lang="en-GB" altLang="zh-CN" b="0" dirty="0"/>
              <a:t> </a:t>
            </a:r>
            <a:endParaRPr lang="en-GB" altLang="zh-CN" b="0" dirty="0"/>
          </a:p>
          <a:p>
            <a:pPr lvl="1"/>
            <a:r>
              <a:rPr kumimoji="1" lang="en-US" altLang="zh-CN" dirty="0"/>
              <a:t>C</a:t>
            </a:r>
            <a:r>
              <a:rPr kumimoji="1" lang="en-GB" altLang="zh-CN" dirty="0"/>
              <a:t>an happen when a switch is being upgraded in a datacenter </a:t>
            </a:r>
            <a:endParaRPr kumimoji="1" lang="en-GB" altLang="zh-CN" dirty="0"/>
          </a:p>
          <a:p>
            <a:pPr lvl="1"/>
            <a:r>
              <a:rPr kumimoji="1" lang="en-US" altLang="zh-CN" dirty="0"/>
              <a:t>Can</a:t>
            </a:r>
            <a:r>
              <a:rPr kumimoji="1" lang="en-GB" altLang="zh-CN" dirty="0"/>
              <a:t> </a:t>
            </a:r>
            <a:r>
              <a:rPr kumimoji="1" lang="en-US" altLang="zh-CN" dirty="0"/>
              <a:t>even</a:t>
            </a:r>
            <a:r>
              <a:rPr kumimoji="1" lang="en-GB" altLang="zh-CN" dirty="0"/>
              <a:t> </a:t>
            </a:r>
            <a:r>
              <a:rPr kumimoji="1" lang="en-US" altLang="zh-CN" dirty="0"/>
              <a:t>happen when being </a:t>
            </a:r>
            <a:r>
              <a:rPr kumimoji="1" lang="en-US" altLang="zh-CN" b="1" dirty="0">
                <a:solidFill>
                  <a:srgbClr val="FF7E79"/>
                </a:solidFill>
              </a:rPr>
              <a:t>attacked by sharks</a:t>
            </a:r>
            <a:endParaRPr kumimoji="1" lang="zh-CN" altLang="en-US" b="1" dirty="0">
              <a:solidFill>
                <a:srgbClr val="FF7E79"/>
              </a:solidFill>
            </a:endParaRPr>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12" name="图片 11"/>
          <p:cNvPicPr>
            <a:picLocks noChangeAspect="1"/>
          </p:cNvPicPr>
          <p:nvPr/>
        </p:nvPicPr>
        <p:blipFill>
          <a:blip r:embed="rId2" cstate="screen"/>
          <a:stretch>
            <a:fillRect/>
          </a:stretch>
        </p:blipFill>
        <p:spPr>
          <a:xfrm>
            <a:off x="827584" y="2857500"/>
            <a:ext cx="3255144" cy="2336885"/>
          </a:xfrm>
          <a:prstGeom prst="rect">
            <a:avLst/>
          </a:prstGeom>
        </p:spPr>
      </p:pic>
      <p:sp>
        <p:nvSpPr>
          <p:cNvPr id="13" name="矩形 12"/>
          <p:cNvSpPr/>
          <p:nvPr/>
        </p:nvSpPr>
        <p:spPr>
          <a:xfrm>
            <a:off x="0" y="5493511"/>
            <a:ext cx="6372200" cy="215444"/>
          </a:xfrm>
          <a:prstGeom prst="rect">
            <a:avLst/>
          </a:prstGeom>
          <a:solidFill>
            <a:schemeClr val="bg1"/>
          </a:solidFill>
        </p:spPr>
        <p:txBody>
          <a:bodyPr wrap="square">
            <a:spAutoFit/>
          </a:bodyPr>
          <a:lstStyle/>
          <a:p>
            <a:r>
              <a:rPr lang="en-GB" altLang="zh-CN" sz="800" dirty="0"/>
              <a:t>Source:</a:t>
            </a:r>
            <a:r>
              <a:rPr lang="zh-CN" altLang="en-US" sz="800" dirty="0"/>
              <a:t> </a:t>
            </a:r>
            <a:r>
              <a:rPr lang="en-GB" altLang="zh-CN" sz="800" dirty="0"/>
              <a:t>https://</a:t>
            </a:r>
            <a:r>
              <a:rPr lang="en-GB" altLang="zh-CN" sz="800" dirty="0" err="1"/>
              <a:t>slate.com</a:t>
            </a:r>
            <a:r>
              <a:rPr lang="en-GB" altLang="zh-CN" sz="800" dirty="0"/>
              <a:t>/technology/2014/08/shark-attacks-threaten-google-s-undersea-internet-cables-video.html</a:t>
            </a:r>
            <a:endParaRPr lang="zh-CN" altLang="en-US" sz="800" dirty="0"/>
          </a:p>
        </p:txBody>
      </p:sp>
      <p:pic>
        <p:nvPicPr>
          <p:cNvPr id="1026" name="Picture 2" descr="汤坑一挖掘机挖断了光纤，造成大面积信号中断_丰顺_设施_有线电视"/>
          <p:cNvPicPr>
            <a:picLocks noChangeAspect="1" noChangeArrowheads="1"/>
          </p:cNvPicPr>
          <p:nvPr/>
        </p:nvPicPr>
        <p:blipFill rotWithShape="1">
          <a:blip r:embed="rId3">
            <a:extLst>
              <a:ext uri="{28A0092B-C50C-407E-A947-70E740481C1C}">
                <a14:useLocalDpi xmlns:a14="http://schemas.microsoft.com/office/drawing/2010/main" val="0"/>
              </a:ext>
            </a:extLst>
          </a:blip>
          <a:srcRect r="42327"/>
          <a:stretch>
            <a:fillRect/>
          </a:stretch>
        </p:blipFill>
        <p:spPr bwMode="auto">
          <a:xfrm>
            <a:off x="4572000" y="2857500"/>
            <a:ext cx="3024336" cy="2320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Picture 2"/>
          <p:cNvPicPr>
            <a:picLocks noChangeAspect="1" noChangeArrowheads="1"/>
          </p:cNvPicPr>
          <p:nvPr/>
        </p:nvPicPr>
        <p:blipFill>
          <a:blip r:embed="rId1" cstate="screen"/>
          <a:srcRect/>
          <a:stretch>
            <a:fillRect/>
          </a:stretch>
        </p:blipFill>
        <p:spPr bwMode="auto">
          <a:xfrm>
            <a:off x="1246447" y="2837795"/>
            <a:ext cx="1728192" cy="219840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63888" y="2921337"/>
            <a:ext cx="4752528" cy="2031325"/>
          </a:xfrm>
          <a:prstGeom prst="rect">
            <a:avLst/>
          </a:prstGeom>
        </p:spPr>
        <p:txBody>
          <a:bodyPr wrap="square">
            <a:spAutoFit/>
          </a:bodyPr>
          <a:lstStyle/>
          <a:p>
            <a:pPr algn="just"/>
            <a:r>
              <a:rPr lang="en-US" altLang="zh-CN" b="1" dirty="0" err="1">
                <a:solidFill>
                  <a:srgbClr val="C00000"/>
                </a:solidFill>
                <a:latin typeface="Arial" panose="020B0604020202020204" pitchFamily="34" charset="0"/>
              </a:rPr>
              <a:t>Lamport</a:t>
            </a:r>
            <a:r>
              <a:rPr lang="en-US" altLang="zh-CN" dirty="0">
                <a:solidFill>
                  <a:srgbClr val="202122"/>
                </a:solidFill>
                <a:latin typeface="Arial" panose="020B0604020202020204" pitchFamily="34" charset="0"/>
              </a:rPr>
              <a:t> received the 2013 </a:t>
            </a:r>
            <a:r>
              <a:rPr lang="en-US" altLang="zh-CN" dirty="0">
                <a:solidFill>
                  <a:srgbClr val="0645AD"/>
                </a:solidFill>
                <a:latin typeface="Arial" panose="020B0604020202020204" pitchFamily="34" charset="0"/>
                <a:hlinkClick r:id="rId2" tooltip="Turing Award"/>
              </a:rPr>
              <a:t>Turing Award</a:t>
            </a:r>
            <a:r>
              <a:rPr lang="en-US" altLang="zh-CN" dirty="0">
                <a:solidFill>
                  <a:srgbClr val="202122"/>
                </a:solidFill>
                <a:latin typeface="Arial" panose="020B0604020202020204" pitchFamily="34" charset="0"/>
              </a:rPr>
              <a:t> for "fundamental contributions to the theory and practice of distributed and concurrent systems, notably the invention of concepts such as causality and logical clocks, safety and liveness, replicated state machines, and sequential consistency" in 2014.</a:t>
            </a:r>
            <a:endParaRPr lang="zh-CN" altLang="en-US" dirty="0"/>
          </a:p>
        </p:txBody>
      </p:sp>
      <p:sp>
        <p:nvSpPr>
          <p:cNvPr id="6" name="矩形 5"/>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98252" y="543166"/>
            <a:ext cx="7274148" cy="1817823"/>
          </a:xfrm>
          <a:prstGeom prst="rect">
            <a:avLst/>
          </a:prstGeom>
          <a:solidFill>
            <a:srgbClr val="F6F9D6"/>
          </a:solidFill>
          <a:ln w="12700">
            <a:no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pPr>
            <a:r>
              <a:rPr lang="zh-CN" altLang="zh-CN" sz="2400" dirty="0">
                <a:solidFill>
                  <a:schemeClr val="tx1"/>
                </a:solidFill>
                <a:ea typeface="ErasITC"/>
              </a:rPr>
              <a:t>You know you have a </a:t>
            </a:r>
            <a:r>
              <a:rPr lang="zh-CN" altLang="zh-CN" sz="2400" dirty="0">
                <a:solidFill>
                  <a:srgbClr val="FF0066"/>
                </a:solidFill>
                <a:ea typeface="ErasITC"/>
              </a:rPr>
              <a:t>distributed </a:t>
            </a:r>
            <a:r>
              <a:rPr lang="zh-CN" altLang="zh-CN" sz="2400" dirty="0">
                <a:solidFill>
                  <a:schemeClr val="tx1"/>
                </a:solidFill>
                <a:ea typeface="ErasITC"/>
              </a:rPr>
              <a:t>system when</a:t>
            </a:r>
            <a:r>
              <a:rPr lang="zh-CN" altLang="en-US" sz="2400" dirty="0">
                <a:solidFill>
                  <a:schemeClr val="tx1"/>
                </a:solidFill>
                <a:ea typeface="ErasITC"/>
              </a:rPr>
              <a:t> </a:t>
            </a:r>
            <a:r>
              <a:rPr lang="zh-CN" altLang="zh-CN" sz="2400" dirty="0">
                <a:solidFill>
                  <a:schemeClr val="tx1"/>
                </a:solidFill>
                <a:ea typeface="ErasITC"/>
              </a:rPr>
              <a:t>the </a:t>
            </a:r>
            <a:r>
              <a:rPr lang="zh-CN" altLang="zh-CN" sz="2400" dirty="0">
                <a:solidFill>
                  <a:srgbClr val="FF0066"/>
                </a:solidFill>
                <a:ea typeface="ErasITC"/>
              </a:rPr>
              <a:t>crash </a:t>
            </a:r>
            <a:r>
              <a:rPr lang="zh-CN" altLang="zh-CN" sz="2400" dirty="0">
                <a:solidFill>
                  <a:schemeClr val="tx1"/>
                </a:solidFill>
                <a:ea typeface="ErasITC"/>
              </a:rPr>
              <a:t>of a computer you’ve never heard of stops you from getting any work done. </a:t>
            </a:r>
            <a:endParaRPr lang="en-US" altLang="zh-CN" sz="2400" dirty="0">
              <a:solidFill>
                <a:schemeClr val="tx1"/>
              </a:solidFill>
              <a:ea typeface="ErasITC"/>
            </a:endParaRPr>
          </a:p>
          <a:p>
            <a:pPr algn="just" eaLnBrk="0" fontAlgn="base" hangingPunct="0">
              <a:spcBef>
                <a:spcPct val="0"/>
              </a:spcBef>
              <a:spcAft>
                <a:spcPct val="0"/>
              </a:spcAft>
            </a:pPr>
            <a:r>
              <a:rPr lang="en-US" altLang="zh-CN" sz="2400" i="1" dirty="0">
                <a:solidFill>
                  <a:schemeClr val="tx1"/>
                </a:solidFill>
              </a:rPr>
              <a:t>                                                          - Leslie </a:t>
            </a:r>
            <a:r>
              <a:rPr lang="en-US" altLang="zh-CN" sz="2400" i="1" dirty="0" err="1">
                <a:solidFill>
                  <a:schemeClr val="tx1"/>
                </a:solidFill>
              </a:rPr>
              <a:t>Lamport</a:t>
            </a:r>
            <a:r>
              <a:rPr lang="en-US" altLang="zh-CN" sz="2400" i="1" dirty="0">
                <a:solidFill>
                  <a:schemeClr val="tx1"/>
                </a:solidFill>
              </a:rPr>
              <a:t> </a:t>
            </a:r>
            <a:endParaRPr lang="zh-CN" altLang="zh-CN" sz="2400" i="1" dirty="0">
              <a:solidFill>
                <a:schemeClr val="tx1"/>
              </a:solidFill>
            </a:endParaRPr>
          </a:p>
          <a:p>
            <a:pPr algn="just"/>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Availability(</a:t>
            </a:r>
            <a:r>
              <a:rPr kumimoji="1" lang="zh-CN" altLang="en-US" dirty="0"/>
              <a:t>可用性</a:t>
            </a:r>
            <a:r>
              <a:rPr kumimoji="1" lang="en-US" altLang="zh-CN" dirty="0"/>
              <a:t>,</a:t>
            </a:r>
            <a:r>
              <a:rPr kumimoji="1" lang="zh-CN" altLang="en-US" dirty="0"/>
              <a:t>可用时间</a:t>
            </a:r>
            <a:r>
              <a:rPr kumimoji="1" lang="en-US" altLang="zh-CN" dirty="0"/>
              <a:t>) and reliability(</a:t>
            </a:r>
            <a:r>
              <a:rPr kumimoji="1" lang="zh-CN" altLang="en-US" dirty="0"/>
              <a:t>可靠性</a:t>
            </a:r>
            <a:r>
              <a:rPr kumimoji="1" lang="en-US" altLang="zh-CN" dirty="0"/>
              <a:t>)</a:t>
            </a:r>
            <a:endParaRPr kumimoji="1" lang="zh-CN" altLang="en-US" dirty="0"/>
          </a:p>
        </p:txBody>
      </p:sp>
      <p:sp>
        <p:nvSpPr>
          <p:cNvPr id="3" name="内容占位符 2"/>
          <p:cNvSpPr>
            <a:spLocks noGrp="1"/>
          </p:cNvSpPr>
          <p:nvPr>
            <p:ph idx="1"/>
          </p:nvPr>
        </p:nvSpPr>
        <p:spPr>
          <a:xfrm>
            <a:off x="457200" y="1129308"/>
            <a:ext cx="8229600" cy="4356826"/>
          </a:xfrm>
        </p:spPr>
        <p:txBody>
          <a:bodyPr/>
          <a:lstStyle/>
          <a:p>
            <a:r>
              <a:rPr lang="en-US" altLang="zh-CN" dirty="0"/>
              <a:t>Availability: </a:t>
            </a:r>
            <a:r>
              <a:rPr lang="en-US" altLang="zh-CN" b="0" dirty="0"/>
              <a:t>A measure of the time that a system was usable, as a fraction of the time that it was intended to be usable (</a:t>
            </a:r>
            <a:r>
              <a:rPr lang="en-US" altLang="zh-CN" b="0" dirty="0">
                <a:solidFill>
                  <a:srgbClr val="FF0000"/>
                </a:solidFill>
              </a:rPr>
              <a:t>x nines</a:t>
            </a:r>
            <a:r>
              <a:rPr lang="en-US" altLang="zh-CN" b="0" dirty="0"/>
              <a:t>), corresponding </a:t>
            </a:r>
            <a:r>
              <a:rPr lang="en-US" altLang="zh-CN" dirty="0">
                <a:solidFill>
                  <a:srgbClr val="FF7E79"/>
                </a:solidFill>
              </a:rPr>
              <a:t>downtime</a:t>
            </a:r>
            <a:r>
              <a:rPr lang="en-US" altLang="zh-CN" b="0" dirty="0"/>
              <a:t>: </a:t>
            </a:r>
            <a:endParaRPr lang="en-US" altLang="zh-CN" b="0" dirty="0"/>
          </a:p>
          <a:p>
            <a:pPr lvl="1"/>
            <a:r>
              <a:rPr kumimoji="1" lang="en-US" altLang="zh-CN" dirty="0">
                <a:sym typeface="+mn-lt"/>
              </a:rPr>
              <a:t>e.g. 3-nines -&gt; 8 hour/year</a:t>
            </a:r>
            <a:endParaRPr kumimoji="1" lang="en-US" altLang="zh-CN" dirty="0">
              <a:sym typeface="+mn-lt"/>
            </a:endParaRPr>
          </a:p>
          <a:p>
            <a:pPr lvl="1"/>
            <a:r>
              <a:rPr kumimoji="1" lang="en-US" altLang="zh-CN" dirty="0">
                <a:sym typeface="+mn-lt"/>
              </a:rPr>
              <a:t>e.g. 5-nines -&gt; 5 min/year</a:t>
            </a:r>
            <a:endParaRPr kumimoji="1" lang="en-US" altLang="zh-CN" dirty="0">
              <a:sym typeface="+mn-lt"/>
            </a:endParaRPr>
          </a:p>
          <a:p>
            <a:pPr lvl="1"/>
            <a:r>
              <a:rPr kumimoji="1" lang="en-US" altLang="zh-CN" dirty="0">
                <a:sym typeface="+mn-lt"/>
              </a:rPr>
              <a:t>e.g. 7-nines -&gt; 3 sec/year</a:t>
            </a:r>
            <a:endParaRPr kumimoji="1" lang="en-US" altLang="zh-CN" dirty="0">
              <a:sym typeface="+mn-lt"/>
            </a:endParaRPr>
          </a:p>
          <a:p>
            <a:r>
              <a:rPr lang="en-US" altLang="zh-CN" dirty="0"/>
              <a:t>Metrics(</a:t>
            </a:r>
            <a:r>
              <a:rPr lang="zh-CN" altLang="en-US" dirty="0"/>
              <a:t>指标</a:t>
            </a:r>
            <a:r>
              <a:rPr lang="en-US" altLang="zh-CN" dirty="0"/>
              <a:t>) to measure reliability</a:t>
            </a:r>
            <a:endParaRPr lang="en-US" altLang="zh-CN" dirty="0"/>
          </a:p>
          <a:p>
            <a:pPr lvl="1"/>
            <a:r>
              <a:rPr kumimoji="1" lang="en-US" altLang="zh-CN" dirty="0">
                <a:sym typeface="+mn-lt"/>
              </a:rPr>
              <a:t>MTTF: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failure</a:t>
            </a:r>
            <a:endParaRPr kumimoji="1" lang="en-US" altLang="zh-CN" dirty="0">
              <a:sym typeface="+mn-lt"/>
            </a:endParaRPr>
          </a:p>
          <a:p>
            <a:pPr lvl="1"/>
            <a:r>
              <a:rPr kumimoji="1" lang="en-US" altLang="zh-CN" dirty="0">
                <a:sym typeface="+mn-lt"/>
              </a:rPr>
              <a:t>MTTR:</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repair</a:t>
            </a:r>
            <a:endParaRPr kumimoji="1" lang="en-US" altLang="zh-CN" dirty="0">
              <a:sym typeface="+mn-lt"/>
            </a:endParaRPr>
          </a:p>
          <a:p>
            <a:pPr lvl="1"/>
            <a:r>
              <a:rPr kumimoji="1" lang="en-US" altLang="zh-CN" dirty="0">
                <a:sym typeface="+mn-lt"/>
              </a:rPr>
              <a:t>MTBF: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between</a:t>
            </a:r>
            <a:r>
              <a:rPr kumimoji="1" lang="zh-CN" altLang="en-US" dirty="0">
                <a:sym typeface="+mn-lt"/>
              </a:rPr>
              <a:t> </a:t>
            </a:r>
            <a:r>
              <a:rPr kumimoji="1" lang="en-US" altLang="zh-CN" dirty="0">
                <a:sym typeface="+mn-lt"/>
              </a:rPr>
              <a:t>failure</a:t>
            </a:r>
            <a:endParaRPr kumimoji="1" lang="en-US" altLang="zh-CN" dirty="0">
              <a:sym typeface="+mn-lt"/>
            </a:endParaRPr>
          </a:p>
          <a:p>
            <a:pPr lvl="1"/>
            <a:r>
              <a:rPr kumimoji="1" lang="en-US" altLang="zh-CN" b="1" dirty="0">
                <a:solidFill>
                  <a:srgbClr val="0096FF"/>
                </a:solidFill>
                <a:sym typeface="+mn-lt"/>
              </a:rPr>
              <a:t>MTBF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MTTR</a:t>
            </a:r>
            <a:endParaRPr kumimoji="1" lang="zh-CN" altLang="en-US" b="1" dirty="0">
              <a:solidFill>
                <a:srgbClr val="0096FF"/>
              </a:solidFill>
              <a:sym typeface="+mn-lt"/>
            </a:endParaRPr>
          </a:p>
          <a:p>
            <a:pPr lvl="1"/>
            <a:endParaRPr kumimoji="1" lang="en-US" altLang="zh-CN" dirty="0">
              <a:sym typeface="+mn-lt"/>
            </a:endParaRPr>
          </a:p>
          <a:p>
            <a:endParaRPr kumimoji="1" lang="zh-CN" altLang="en-US"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Picture 4"/>
          <p:cNvPicPr>
            <a:picLocks noChangeAspect="1"/>
          </p:cNvPicPr>
          <p:nvPr/>
        </p:nvPicPr>
        <p:blipFill rotWithShape="1">
          <a:blip r:embed="rId1" cstate="screen"/>
          <a:srcRect/>
          <a:stretch>
            <a:fillRect/>
          </a:stretch>
        </p:blipFill>
        <p:spPr bwMode="auto">
          <a:xfrm>
            <a:off x="5508104" y="2569468"/>
            <a:ext cx="2664294" cy="937877"/>
          </a:xfrm>
          <a:prstGeom prst="rect">
            <a:avLst/>
          </a:prstGeom>
          <a:noFill/>
          <a:ln>
            <a:noFill/>
          </a:ln>
        </p:spPr>
      </p:pic>
      <p:pic>
        <p:nvPicPr>
          <p:cNvPr id="6" name="Picture 4"/>
          <p:cNvPicPr>
            <a:picLocks noChangeAspect="1"/>
          </p:cNvPicPr>
          <p:nvPr/>
        </p:nvPicPr>
        <p:blipFill rotWithShape="1">
          <a:blip r:embed="rId2" cstate="screen"/>
          <a:srcRect/>
          <a:stretch>
            <a:fillRect/>
          </a:stretch>
        </p:blipFill>
        <p:spPr bwMode="auto">
          <a:xfrm>
            <a:off x="5508101" y="3860400"/>
            <a:ext cx="2592288" cy="94131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Large-scale systems can</a:t>
            </a:r>
            <a:r>
              <a:rPr kumimoji="1" lang="zh-CN" altLang="en-US" dirty="0"/>
              <a:t> </a:t>
            </a:r>
            <a:r>
              <a:rPr kumimoji="1" lang="en-US" altLang="zh-CN" dirty="0"/>
              <a:t>be highly available </a:t>
            </a:r>
            <a:endParaRPr kumimoji="1" lang="zh-CN" altLang="en-US" dirty="0"/>
          </a:p>
        </p:txBody>
      </p:sp>
      <p:sp>
        <p:nvSpPr>
          <p:cNvPr id="3" name="内容占位符 2"/>
          <p:cNvSpPr>
            <a:spLocks noGrp="1"/>
          </p:cNvSpPr>
          <p:nvPr>
            <p:ph idx="1"/>
          </p:nvPr>
        </p:nvSpPr>
        <p:spPr/>
        <p:txBody>
          <a:bodyPr/>
          <a:lstStyle/>
          <a:p>
            <a:r>
              <a:rPr kumimoji="1" lang="en-US" altLang="zh-CN" dirty="0"/>
              <a:t>Example#1: </a:t>
            </a:r>
            <a:r>
              <a:rPr kumimoji="1" lang="en-US" altLang="zh-CN" b="0" dirty="0"/>
              <a:t>Internet, the BGP (Border Gateway Protocol) is highly</a:t>
            </a:r>
            <a:r>
              <a:rPr kumimoji="1" lang="zh-CN" altLang="en-US" b="0" dirty="0"/>
              <a:t> </a:t>
            </a:r>
            <a:r>
              <a:rPr kumimoji="1" lang="en-US" altLang="zh-CN" b="0" dirty="0"/>
              <a:t>available </a:t>
            </a:r>
            <a:endParaRPr kumimoji="1" lang="en-US" altLang="zh-CN" b="0" dirty="0"/>
          </a:p>
          <a:p>
            <a:r>
              <a:rPr kumimoji="1" lang="en-US" altLang="zh-CN" dirty="0"/>
              <a:t>Example#2: </a:t>
            </a:r>
            <a:r>
              <a:rPr kumimoji="1" lang="en-US" altLang="zh-CN" b="0" dirty="0"/>
              <a:t>WeChat, Taobao &amp; Baidu rarely</a:t>
            </a:r>
            <a:r>
              <a:rPr kumimoji="1" lang="zh-CN" altLang="en-US" b="0" dirty="0"/>
              <a:t> </a:t>
            </a:r>
            <a:r>
              <a:rPr kumimoji="1" lang="en-US" altLang="zh-CN" b="0" dirty="0"/>
              <a:t>(but</a:t>
            </a:r>
            <a:r>
              <a:rPr kumimoji="1" lang="zh-CN" altLang="en-US" b="0" dirty="0"/>
              <a:t> </a:t>
            </a:r>
            <a:r>
              <a:rPr kumimoji="1" lang="en-US" altLang="zh-CN" b="0" dirty="0"/>
              <a:t>not</a:t>
            </a:r>
            <a:r>
              <a:rPr kumimoji="1" lang="zh-CN" altLang="en-US" b="0" dirty="0"/>
              <a:t> </a:t>
            </a:r>
            <a:r>
              <a:rPr kumimoji="1" lang="en-US" altLang="zh-CN" b="0" dirty="0"/>
              <a:t>never) become outage</a:t>
            </a:r>
            <a:endParaRPr kumimoji="1" lang="en-US" altLang="zh-CN" b="0" dirty="0"/>
          </a:p>
          <a:p>
            <a:endParaRPr kumimoji="1" lang="en-US" altLang="zh-CN"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Picture 2" descr="BREAKING: Massive Internet Outage Across Globe, Some of World"/>
          <p:cNvPicPr>
            <a:picLocks noChangeAspect="1" noChangeArrowheads="1"/>
          </p:cNvPicPr>
          <p:nvPr/>
        </p:nvPicPr>
        <p:blipFill>
          <a:blip r:embed="rId1"/>
          <a:srcRect/>
          <a:stretch>
            <a:fillRect/>
          </a:stretch>
        </p:blipFill>
        <p:spPr bwMode="auto">
          <a:xfrm>
            <a:off x="864568" y="2563434"/>
            <a:ext cx="37084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2" cstate="screen"/>
          <a:srcRect/>
          <a:stretch>
            <a:fillRect/>
          </a:stretch>
        </p:blipFill>
        <p:spPr bwMode="auto">
          <a:xfrm>
            <a:off x="6553200" y="2575295"/>
            <a:ext cx="1950864" cy="1443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aobao 淘宝- Home | Facebook"/>
          <p:cNvPicPr>
            <a:picLocks noChangeAspect="1" noChangeArrowheads="1"/>
          </p:cNvPicPr>
          <p:nvPr/>
        </p:nvPicPr>
        <p:blipFill>
          <a:blip r:embed="rId3" cstate="screen"/>
          <a:srcRect/>
          <a:stretch>
            <a:fillRect/>
          </a:stretch>
        </p:blipFill>
        <p:spPr bwMode="auto">
          <a:xfrm>
            <a:off x="5305400" y="2713965"/>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 WeChat_微信人工_电子钱包_盒子卡海外游戏点卡充值- 海外充值微信、海外充值支付宝、海外充值QB、海外充值游戏平台"/>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6280832" y="3877006"/>
            <a:ext cx="1247800" cy="12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871651" y="3643259"/>
            <a:ext cx="1083951" cy="1234855"/>
            <a:chOff x="6030246" y="2294861"/>
            <a:chExt cx="1083951" cy="1234855"/>
          </a:xfrm>
        </p:grpSpPr>
        <p:sp>
          <p:nvSpPr>
            <p:cNvPr id="10" name="矩形 9"/>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13" name="矩形 12"/>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p:cNvGrpSpPr/>
          <p:nvPr/>
        </p:nvGrpSpPr>
        <p:grpSpPr>
          <a:xfrm>
            <a:off x="5364088" y="1683690"/>
            <a:ext cx="2662054" cy="1161563"/>
            <a:chOff x="5838980" y="4329138"/>
            <a:chExt cx="2662054" cy="1161563"/>
          </a:xfrm>
        </p:grpSpPr>
        <p:sp>
          <p:nvSpPr>
            <p:cNvPr id="6" name="矩形 5"/>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8" name="矩形 7"/>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p:cNvGrpSpPr/>
          <p:nvPr/>
        </p:nvGrpSpPr>
        <p:grpSpPr>
          <a:xfrm>
            <a:off x="7567699" y="3643259"/>
            <a:ext cx="1083951" cy="1234855"/>
            <a:chOff x="6030246" y="2294861"/>
            <a:chExt cx="1083951" cy="1234855"/>
          </a:xfrm>
        </p:grpSpPr>
        <p:sp>
          <p:nvSpPr>
            <p:cNvPr id="23" name="矩形 22"/>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6" name="矩形 25"/>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3" name="任意形状 32"/>
          <p:cNvSpPr/>
          <p:nvPr/>
        </p:nvSpPr>
        <p:spPr>
          <a:xfrm>
            <a:off x="5887092" y="2845942"/>
            <a:ext cx="307683" cy="801384"/>
          </a:xfrm>
          <a:custGeom>
            <a:avLst/>
            <a:gdLst>
              <a:gd name="connsiteX0" fmla="*/ 287677 w 307683"/>
              <a:gd name="connsiteY0" fmla="*/ 0 h 801384"/>
              <a:gd name="connsiteX1" fmla="*/ 277402 w 307683"/>
              <a:gd name="connsiteY1" fmla="*/ 595901 h 801384"/>
              <a:gd name="connsiteX2" fmla="*/ 0 w 307683"/>
              <a:gd name="connsiteY2" fmla="*/ 801384 h 801384"/>
            </a:gdLst>
            <a:ahLst/>
            <a:cxnLst>
              <a:cxn ang="0">
                <a:pos x="connsiteX0" y="connsiteY0"/>
              </a:cxn>
              <a:cxn ang="0">
                <a:pos x="connsiteX1" y="connsiteY1"/>
              </a:cxn>
              <a:cxn ang="0">
                <a:pos x="connsiteX2" y="connsiteY2"/>
              </a:cxn>
            </a:cxnLst>
            <a:rect l="l" t="t" r="r" b="b"/>
            <a:pathLst>
              <a:path w="307683" h="801384">
                <a:moveTo>
                  <a:pt x="287677" y="0"/>
                </a:moveTo>
                <a:cubicBezTo>
                  <a:pt x="306512" y="231168"/>
                  <a:pt x="325348" y="462337"/>
                  <a:pt x="277402" y="595901"/>
                </a:cubicBezTo>
                <a:cubicBezTo>
                  <a:pt x="229456" y="729465"/>
                  <a:pt x="114728" y="765424"/>
                  <a:pt x="0" y="801384"/>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p:cNvSpPr/>
          <p:nvPr/>
        </p:nvSpPr>
        <p:spPr>
          <a:xfrm>
            <a:off x="7139617" y="2856216"/>
            <a:ext cx="463259" cy="842481"/>
          </a:xfrm>
          <a:custGeom>
            <a:avLst/>
            <a:gdLst>
              <a:gd name="connsiteX0" fmla="*/ 922 w 463259"/>
              <a:gd name="connsiteY0" fmla="*/ 0 h 842481"/>
              <a:gd name="connsiteX1" fmla="*/ 72841 w 463259"/>
              <a:gd name="connsiteY1" fmla="*/ 647272 h 842481"/>
              <a:gd name="connsiteX2" fmla="*/ 463259 w 463259"/>
              <a:gd name="connsiteY2" fmla="*/ 842481 h 842481"/>
            </a:gdLst>
            <a:ahLst/>
            <a:cxnLst>
              <a:cxn ang="0">
                <a:pos x="connsiteX0" y="connsiteY0"/>
              </a:cxn>
              <a:cxn ang="0">
                <a:pos x="connsiteX1" y="connsiteY1"/>
              </a:cxn>
              <a:cxn ang="0">
                <a:pos x="connsiteX2" y="connsiteY2"/>
              </a:cxn>
            </a:cxnLst>
            <a:rect l="l" t="t" r="r" b="b"/>
            <a:pathLst>
              <a:path w="463259" h="842481">
                <a:moveTo>
                  <a:pt x="922" y="0"/>
                </a:moveTo>
                <a:cubicBezTo>
                  <a:pt x="-1647" y="253429"/>
                  <a:pt x="-4215" y="506859"/>
                  <a:pt x="72841" y="647272"/>
                </a:cubicBezTo>
                <a:cubicBezTo>
                  <a:pt x="149897" y="787686"/>
                  <a:pt x="306578" y="815083"/>
                  <a:pt x="463259" y="84248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p:cNvSpPr/>
          <p:nvPr/>
        </p:nvSpPr>
        <p:spPr>
          <a:xfrm>
            <a:off x="7325474" y="2815119"/>
            <a:ext cx="493160" cy="821933"/>
          </a:xfrm>
          <a:custGeom>
            <a:avLst/>
            <a:gdLst>
              <a:gd name="connsiteX0" fmla="*/ 493160 w 493160"/>
              <a:gd name="connsiteY0" fmla="*/ 821933 h 821933"/>
              <a:gd name="connsiteX1" fmla="*/ 164387 w 493160"/>
              <a:gd name="connsiteY1" fmla="*/ 636998 h 821933"/>
              <a:gd name="connsiteX2" fmla="*/ 0 w 493160"/>
              <a:gd name="connsiteY2" fmla="*/ 0 h 821933"/>
            </a:gdLst>
            <a:ahLst/>
            <a:cxnLst>
              <a:cxn ang="0">
                <a:pos x="connsiteX0" y="connsiteY0"/>
              </a:cxn>
              <a:cxn ang="0">
                <a:pos x="connsiteX1" y="connsiteY1"/>
              </a:cxn>
              <a:cxn ang="0">
                <a:pos x="connsiteX2" y="connsiteY2"/>
              </a:cxn>
            </a:cxnLst>
            <a:rect l="l" t="t" r="r" b="b"/>
            <a:pathLst>
              <a:path w="493160" h="821933">
                <a:moveTo>
                  <a:pt x="493160" y="821933"/>
                </a:moveTo>
                <a:cubicBezTo>
                  <a:pt x="369870" y="797960"/>
                  <a:pt x="246580" y="773987"/>
                  <a:pt x="164387" y="636998"/>
                </a:cubicBezTo>
                <a:cubicBezTo>
                  <a:pt x="82194" y="500009"/>
                  <a:pt x="41097" y="250004"/>
                  <a:pt x="0" y="0"/>
                </a:cubicBezTo>
              </a:path>
            </a:pathLst>
          </a:custGeom>
          <a:noFill/>
          <a:ln w="12700">
            <a:solidFill>
              <a:schemeClr val="tx1"/>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a:xfrm>
            <a:off x="457200" y="228866"/>
            <a:ext cx="8507288" cy="900442"/>
          </a:xfrm>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w/ replications</a:t>
            </a:r>
            <a:endParaRPr kumimoji="1" lang="zh-CN" altLang="en-US" b="0" dirty="0"/>
          </a:p>
        </p:txBody>
      </p:sp>
      <p:sp>
        <p:nvSpPr>
          <p:cNvPr id="3" name="内容占位符 2"/>
          <p:cNvSpPr>
            <a:spLocks noGrp="1"/>
          </p:cNvSpPr>
          <p:nvPr>
            <p:ph idx="1"/>
          </p:nvPr>
        </p:nvSpPr>
        <p:spPr>
          <a:xfrm>
            <a:off x="457200" y="1129308"/>
            <a:ext cx="4418461" cy="3771636"/>
          </a:xfrm>
        </p:spPr>
        <p:txBody>
          <a:bodyPr/>
          <a:lstStyle/>
          <a:p>
            <a:r>
              <a:rPr kumimoji="1" lang="en-US" altLang="zh-CN" dirty="0"/>
              <a:t>Replication</a:t>
            </a:r>
            <a:endParaRPr kumimoji="1" lang="en-US" altLang="zh-CN" dirty="0"/>
          </a:p>
          <a:p>
            <a:pPr lvl="1"/>
            <a:r>
              <a:rPr kumimoji="1" lang="en-US" altLang="zh-CN" dirty="0">
                <a:solidFill>
                  <a:srgbClr val="FF0000"/>
                </a:solidFill>
              </a:rPr>
              <a:t>replicas: </a:t>
            </a:r>
            <a:r>
              <a:rPr kumimoji="1" lang="en-US" altLang="zh-CN" b="0" dirty="0">
                <a:solidFill>
                  <a:srgbClr val="FF0000"/>
                </a:solidFill>
              </a:rPr>
              <a:t>identical multiple copies(</a:t>
            </a:r>
            <a:r>
              <a:rPr kumimoji="1" lang="zh-CN" altLang="en-US" b="0" dirty="0">
                <a:solidFill>
                  <a:srgbClr val="FF0000"/>
                </a:solidFill>
              </a:rPr>
              <a:t>备份</a:t>
            </a:r>
            <a:r>
              <a:rPr kumimoji="1" lang="en-US" altLang="zh-CN" b="0" dirty="0">
                <a:solidFill>
                  <a:srgbClr val="FF0000"/>
                </a:solidFill>
              </a:rPr>
              <a:t>)</a:t>
            </a:r>
            <a:endParaRPr kumimoji="1" lang="en-US" altLang="zh-CN" b="0" dirty="0"/>
          </a:p>
          <a:p>
            <a:r>
              <a:rPr kumimoji="1" lang="en-US" altLang="zh-CN" b="0" dirty="0"/>
              <a:t>Example: </a:t>
            </a:r>
            <a:r>
              <a:rPr kumimoji="1" lang="en-US" altLang="zh-CN" dirty="0"/>
              <a:t>replicated file servers</a:t>
            </a:r>
            <a:endParaRPr kumimoji="1" lang="en-US" altLang="zh-CN" dirty="0"/>
          </a:p>
          <a:p>
            <a:pPr lvl="1"/>
            <a:r>
              <a:rPr kumimoji="1" lang="en-US" altLang="zh-CN" dirty="0"/>
              <a:t>If one copy survives, the application is available</a:t>
            </a:r>
            <a:endParaRPr kumimoji="1" lang="zh-CN" altLang="en-US" dirty="0"/>
          </a:p>
        </p:txBody>
      </p:sp>
      <p:grpSp>
        <p:nvGrpSpPr>
          <p:cNvPr id="14" name="组合 13"/>
          <p:cNvGrpSpPr/>
          <p:nvPr/>
        </p:nvGrpSpPr>
        <p:grpSpPr>
          <a:xfrm>
            <a:off x="5599802" y="2960435"/>
            <a:ext cx="2341033" cy="549539"/>
            <a:chOff x="6020854" y="1449708"/>
            <a:chExt cx="2341033" cy="549539"/>
          </a:xfrm>
        </p:grpSpPr>
        <p:sp>
          <p:nvSpPr>
            <p:cNvPr id="15" name="云形 14"/>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p:cNvGrpSpPr/>
          <p:nvPr/>
        </p:nvGrpSpPr>
        <p:grpSpPr>
          <a:xfrm>
            <a:off x="6209223" y="3643259"/>
            <a:ext cx="1083951" cy="1234855"/>
            <a:chOff x="6030246" y="2294861"/>
            <a:chExt cx="1083951" cy="1234855"/>
          </a:xfrm>
        </p:grpSpPr>
        <p:sp>
          <p:nvSpPr>
            <p:cNvPr id="18" name="矩形 17"/>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1" name="矩形 20"/>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7" name="左大括号 26"/>
          <p:cNvSpPr/>
          <p:nvPr/>
        </p:nvSpPr>
        <p:spPr>
          <a:xfrm rot="16200000">
            <a:off x="6538350" y="3105372"/>
            <a:ext cx="523474" cy="3893918"/>
          </a:xfrm>
          <a:prstGeom prst="leftBrace">
            <a:avLst>
              <a:gd name="adj1" fmla="val 8333"/>
              <a:gd name="adj2" fmla="val 5023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矩形 27"/>
          <p:cNvSpPr/>
          <p:nvPr/>
        </p:nvSpPr>
        <p:spPr>
          <a:xfrm>
            <a:off x="5912664" y="5205795"/>
            <a:ext cx="1774845" cy="369332"/>
          </a:xfrm>
          <a:prstGeom prst="rect">
            <a:avLst/>
          </a:prstGeom>
          <a:solidFill>
            <a:schemeClr val="bg1"/>
          </a:solidFill>
        </p:spPr>
        <p:txBody>
          <a:bodyPr wrap="none">
            <a:spAutoFit/>
          </a:bodyPr>
          <a:lstStyle/>
          <a:p>
            <a:r>
              <a:rPr kumimoji="1" lang="en-US" altLang="zh-CN" dirty="0"/>
              <a:t>Identical copies</a:t>
            </a:r>
            <a:endParaRPr kumimoji="1" lang="en-US" altLang="zh-CN" dirty="0"/>
          </a:p>
        </p:txBody>
      </p:sp>
      <p:sp>
        <p:nvSpPr>
          <p:cNvPr id="31" name="矩形 30"/>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p:cNvPicPr>
            <a:picLocks noChangeAspect="1"/>
          </p:cNvPicPr>
          <p:nvPr/>
        </p:nvPicPr>
        <p:blipFill>
          <a:blip r:embed="rId1" cstate="screen"/>
          <a:stretch>
            <a:fillRect/>
          </a:stretch>
        </p:blipFill>
        <p:spPr>
          <a:xfrm>
            <a:off x="7792703" y="3536535"/>
            <a:ext cx="187674" cy="187674"/>
          </a:xfrm>
          <a:prstGeom prst="rect">
            <a:avLst/>
          </a:prstGeom>
        </p:spPr>
      </p:pic>
      <p:pic>
        <p:nvPicPr>
          <p:cNvPr id="37" name="图片 36"/>
          <p:cNvPicPr>
            <a:picLocks noChangeAspect="1"/>
          </p:cNvPicPr>
          <p:nvPr/>
        </p:nvPicPr>
        <p:blipFill>
          <a:blip r:embed="rId2" cstate="screen"/>
          <a:stretch>
            <a:fillRect/>
          </a:stretch>
        </p:blipFill>
        <p:spPr>
          <a:xfrm>
            <a:off x="7382551" y="2639787"/>
            <a:ext cx="412923" cy="412923"/>
          </a:xfrm>
          <a:prstGeom prst="rect">
            <a:avLst/>
          </a:prstGeom>
        </p:spPr>
      </p:pic>
      <p:pic>
        <p:nvPicPr>
          <p:cNvPr id="38" name="图片 37"/>
          <p:cNvPicPr>
            <a:picLocks noChangeAspect="1"/>
          </p:cNvPicPr>
          <p:nvPr/>
        </p:nvPicPr>
        <p:blipFill>
          <a:blip r:embed="rId3" cstate="screen"/>
          <a:stretch>
            <a:fillRect/>
          </a:stretch>
        </p:blipFill>
        <p:spPr>
          <a:xfrm>
            <a:off x="5726286" y="3551233"/>
            <a:ext cx="202952" cy="202952"/>
          </a:xfrm>
          <a:prstGeom prst="rect">
            <a:avLst/>
          </a:prstGeom>
        </p:spPr>
      </p:pic>
      <p:sp>
        <p:nvSpPr>
          <p:cNvPr id="4" name="文本框 3"/>
          <p:cNvSpPr txBox="1"/>
          <p:nvPr/>
        </p:nvSpPr>
        <p:spPr>
          <a:xfrm>
            <a:off x="499745" y="3305810"/>
            <a:ext cx="4615180" cy="922020"/>
          </a:xfrm>
          <a:prstGeom prst="rect">
            <a:avLst/>
          </a:prstGeom>
          <a:noFill/>
        </p:spPr>
        <p:txBody>
          <a:bodyPr wrap="none" rtlCol="0">
            <a:spAutoFit/>
          </a:bodyPr>
          <a:p>
            <a:r>
              <a:rPr lang="zh-CN" altLang="en-US"/>
              <a:t>备份会提升</a:t>
            </a:r>
            <a:r>
              <a:rPr lang="en-US" altLang="zh-CN"/>
              <a:t>server</a:t>
            </a:r>
            <a:r>
              <a:rPr lang="zh-CN" altLang="en-US"/>
              <a:t>崩溃时系统的</a:t>
            </a:r>
            <a:r>
              <a:rPr lang="en-US" altLang="zh-CN"/>
              <a:t>availability</a:t>
            </a:r>
            <a:r>
              <a:rPr lang="zh-CN" altLang="en-US"/>
              <a:t>，</a:t>
            </a:r>
            <a:endParaRPr lang="zh-CN" altLang="en-US"/>
          </a:p>
          <a:p>
            <a:r>
              <a:rPr lang="zh-CN" altLang="en-US"/>
              <a:t>但是也会导致更新时数据不同步问题，</a:t>
            </a:r>
            <a:endParaRPr lang="zh-CN" altLang="en-US"/>
          </a:p>
          <a:p>
            <a:r>
              <a:rPr lang="zh-CN" altLang="en-US"/>
              <a:t>即</a:t>
            </a:r>
            <a:r>
              <a:rPr lang="en-US" altLang="zh-CN"/>
              <a:t>consistency</a:t>
            </a:r>
            <a:r>
              <a:rPr lang="zh-CN" altLang="en-US"/>
              <a:t>问题。</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871651" y="3643259"/>
            <a:ext cx="1083951" cy="1234855"/>
            <a:chOff x="6030246" y="2294861"/>
            <a:chExt cx="1083951" cy="1234855"/>
          </a:xfrm>
        </p:grpSpPr>
        <p:sp>
          <p:nvSpPr>
            <p:cNvPr id="10" name="矩形 9"/>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13" name="矩形 12"/>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p:cNvGrpSpPr/>
          <p:nvPr/>
        </p:nvGrpSpPr>
        <p:grpSpPr>
          <a:xfrm>
            <a:off x="5364088" y="1683690"/>
            <a:ext cx="2662054" cy="1161563"/>
            <a:chOff x="5838980" y="4329138"/>
            <a:chExt cx="2662054" cy="1161563"/>
          </a:xfrm>
        </p:grpSpPr>
        <p:sp>
          <p:nvSpPr>
            <p:cNvPr id="6" name="矩形 5"/>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8" name="矩形 7"/>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p:cNvGrpSpPr/>
          <p:nvPr/>
        </p:nvGrpSpPr>
        <p:grpSpPr>
          <a:xfrm>
            <a:off x="7567699" y="3643259"/>
            <a:ext cx="1083951" cy="1234855"/>
            <a:chOff x="6030246" y="2294861"/>
            <a:chExt cx="1083951" cy="1234855"/>
          </a:xfrm>
        </p:grpSpPr>
        <p:sp>
          <p:nvSpPr>
            <p:cNvPr id="23" name="矩形 22"/>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6" name="矩形 25"/>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p:cNvSpPr>
            <a:spLocks noGrp="1"/>
          </p:cNvSpPr>
          <p:nvPr>
            <p:ph idx="1"/>
          </p:nvPr>
        </p:nvSpPr>
        <p:spPr>
          <a:xfrm>
            <a:off x="457200" y="1129308"/>
            <a:ext cx="4418461" cy="3771636"/>
          </a:xfrm>
        </p:spPr>
        <p:txBody>
          <a:bodyPr/>
          <a:lstStyle/>
          <a:p>
            <a:r>
              <a:rPr kumimoji="1" lang="en-US" altLang="zh-CN" dirty="0"/>
              <a:t>Replication</a:t>
            </a:r>
            <a:endParaRPr kumimoji="1" lang="en-US" altLang="zh-CN" dirty="0"/>
          </a:p>
          <a:p>
            <a:pPr lvl="1"/>
            <a:r>
              <a:rPr kumimoji="1" lang="en-US" altLang="zh-CN" dirty="0"/>
              <a:t>replicas: identical multiple copies</a:t>
            </a:r>
            <a:endParaRPr kumimoji="1" lang="en-US" altLang="zh-CN" dirty="0"/>
          </a:p>
          <a:p>
            <a:r>
              <a:rPr kumimoji="1" lang="en-US" altLang="zh-CN" b="0" dirty="0"/>
              <a:t>Example: </a:t>
            </a:r>
            <a:r>
              <a:rPr kumimoji="1" lang="en-US" altLang="zh-CN" dirty="0"/>
              <a:t>replicated file servers</a:t>
            </a:r>
            <a:endParaRPr kumimoji="1" lang="en-US" altLang="zh-CN" dirty="0"/>
          </a:p>
          <a:p>
            <a:pPr lvl="1"/>
            <a:r>
              <a:rPr kumimoji="1" lang="en-US" altLang="zh-CN" dirty="0"/>
              <a:t>If one copy survives, the application is available</a:t>
            </a:r>
            <a:endParaRPr kumimoji="1" lang="zh-CN" altLang="en-US" dirty="0"/>
          </a:p>
          <a:p>
            <a:r>
              <a:rPr kumimoji="1" lang="en-US" altLang="zh-CN" dirty="0"/>
              <a:t>Challenge: </a:t>
            </a:r>
            <a:r>
              <a:rPr kumimoji="1" lang="en-US" altLang="zh-CN" dirty="0">
                <a:solidFill>
                  <a:srgbClr val="FF5F00"/>
                </a:solidFill>
              </a:rPr>
              <a:t>consistency</a:t>
            </a:r>
            <a:endParaRPr kumimoji="1" lang="en-US" altLang="zh-CN" dirty="0">
              <a:solidFill>
                <a:srgbClr val="FF5F00"/>
              </a:solidFill>
            </a:endParaRPr>
          </a:p>
          <a:p>
            <a:pPr marL="74295" lvl="1" indent="0">
              <a:buNone/>
            </a:pPr>
            <a:endParaRPr kumimoji="1" lang="zh-CN" altLang="en-US" dirty="0"/>
          </a:p>
        </p:txBody>
      </p:sp>
      <p:grpSp>
        <p:nvGrpSpPr>
          <p:cNvPr id="14" name="组合 13"/>
          <p:cNvGrpSpPr/>
          <p:nvPr/>
        </p:nvGrpSpPr>
        <p:grpSpPr>
          <a:xfrm>
            <a:off x="5599802" y="2960435"/>
            <a:ext cx="2341033" cy="549539"/>
            <a:chOff x="6020854" y="1449708"/>
            <a:chExt cx="2341033" cy="549539"/>
          </a:xfrm>
        </p:grpSpPr>
        <p:sp>
          <p:nvSpPr>
            <p:cNvPr id="15" name="云形 14"/>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p:cNvGrpSpPr/>
          <p:nvPr/>
        </p:nvGrpSpPr>
        <p:grpSpPr>
          <a:xfrm>
            <a:off x="6209223" y="3643259"/>
            <a:ext cx="1083951" cy="1234855"/>
            <a:chOff x="6030246" y="2294861"/>
            <a:chExt cx="1083951" cy="1234855"/>
          </a:xfrm>
        </p:grpSpPr>
        <p:sp>
          <p:nvSpPr>
            <p:cNvPr id="18" name="矩形 17"/>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1" name="矩形 20"/>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871651" y="3643259"/>
            <a:ext cx="1083951" cy="1234855"/>
            <a:chOff x="6030246" y="2294861"/>
            <a:chExt cx="1083951" cy="1234855"/>
          </a:xfrm>
        </p:grpSpPr>
        <p:sp>
          <p:nvSpPr>
            <p:cNvPr id="10" name="矩形 9"/>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13" name="矩形 12"/>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p:cNvGrpSpPr/>
          <p:nvPr/>
        </p:nvGrpSpPr>
        <p:grpSpPr>
          <a:xfrm>
            <a:off x="5364088" y="1683690"/>
            <a:ext cx="2662054" cy="1161563"/>
            <a:chOff x="5838980" y="4329138"/>
            <a:chExt cx="2662054" cy="1161563"/>
          </a:xfrm>
        </p:grpSpPr>
        <p:sp>
          <p:nvSpPr>
            <p:cNvPr id="6" name="矩形 5"/>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8" name="矩形 7"/>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p:cNvGrpSpPr/>
          <p:nvPr/>
        </p:nvGrpSpPr>
        <p:grpSpPr>
          <a:xfrm>
            <a:off x="7567699" y="3643259"/>
            <a:ext cx="1083951" cy="1234855"/>
            <a:chOff x="6030246" y="2294861"/>
            <a:chExt cx="1083951" cy="1234855"/>
          </a:xfrm>
        </p:grpSpPr>
        <p:sp>
          <p:nvSpPr>
            <p:cNvPr id="23" name="矩形 22"/>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6" name="矩形 25"/>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p:cNvSpPr>
            <a:spLocks noGrp="1"/>
          </p:cNvSpPr>
          <p:nvPr>
            <p:ph idx="1"/>
          </p:nvPr>
        </p:nvSpPr>
        <p:spPr>
          <a:xfrm>
            <a:off x="457200" y="1129308"/>
            <a:ext cx="4418461" cy="3771636"/>
          </a:xfrm>
        </p:spPr>
        <p:txBody>
          <a:bodyPr/>
          <a:lstStyle/>
          <a:p>
            <a:r>
              <a:rPr kumimoji="1" lang="en-US" altLang="zh-CN" dirty="0"/>
              <a:t>Replication</a:t>
            </a:r>
            <a:endParaRPr kumimoji="1" lang="en-US" altLang="zh-CN" dirty="0"/>
          </a:p>
          <a:p>
            <a:pPr lvl="1"/>
            <a:r>
              <a:rPr kumimoji="1" lang="en-US" altLang="zh-CN" dirty="0"/>
              <a:t>replicas: identical multiple copies</a:t>
            </a:r>
            <a:endParaRPr kumimoji="1" lang="en-US" altLang="zh-CN" dirty="0"/>
          </a:p>
          <a:p>
            <a:r>
              <a:rPr kumimoji="1" lang="en-US" altLang="zh-CN" b="0" dirty="0"/>
              <a:t>Example: </a:t>
            </a:r>
            <a:r>
              <a:rPr kumimoji="1" lang="en-US" altLang="zh-CN" dirty="0"/>
              <a:t>replicated file servers</a:t>
            </a:r>
            <a:endParaRPr kumimoji="1" lang="en-US" altLang="zh-CN" dirty="0"/>
          </a:p>
          <a:p>
            <a:pPr lvl="1"/>
            <a:r>
              <a:rPr kumimoji="1" lang="en-US" altLang="zh-CN" dirty="0"/>
              <a:t>If one copy survives, the application is available</a:t>
            </a:r>
            <a:endParaRPr kumimoji="1" lang="zh-CN" altLang="en-US" dirty="0"/>
          </a:p>
          <a:p>
            <a:r>
              <a:rPr kumimoji="1" lang="en-US" altLang="zh-CN" dirty="0"/>
              <a:t>Challenge: consistency</a:t>
            </a:r>
            <a:endParaRPr kumimoji="1" lang="en-US" altLang="zh-CN" dirty="0"/>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endParaRPr kumimoji="1" lang="en-US" altLang="zh-CN" b="0" dirty="0"/>
          </a:p>
          <a:p>
            <a:pPr marL="74295" lvl="1" indent="0">
              <a:buNone/>
            </a:pPr>
            <a:endParaRPr kumimoji="1" lang="zh-CN" altLang="en-US" dirty="0"/>
          </a:p>
        </p:txBody>
      </p:sp>
      <p:grpSp>
        <p:nvGrpSpPr>
          <p:cNvPr id="17" name="组合 16"/>
          <p:cNvGrpSpPr/>
          <p:nvPr/>
        </p:nvGrpSpPr>
        <p:grpSpPr>
          <a:xfrm>
            <a:off x="6209223" y="3643259"/>
            <a:ext cx="1083951" cy="1234855"/>
            <a:chOff x="6030246" y="2294861"/>
            <a:chExt cx="1083951" cy="1234855"/>
          </a:xfrm>
        </p:grpSpPr>
        <p:sp>
          <p:nvSpPr>
            <p:cNvPr id="18" name="矩形 17"/>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1" name="矩形 20"/>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4" name="任意形状 33"/>
          <p:cNvSpPr/>
          <p:nvPr/>
        </p:nvSpPr>
        <p:spPr>
          <a:xfrm>
            <a:off x="5011246" y="2883606"/>
            <a:ext cx="936237" cy="813536"/>
          </a:xfrm>
          <a:custGeom>
            <a:avLst/>
            <a:gdLst>
              <a:gd name="connsiteX0" fmla="*/ 860685 w 936237"/>
              <a:gd name="connsiteY0" fmla="*/ 12818 h 813536"/>
              <a:gd name="connsiteX1" fmla="*/ 924940 w 936237"/>
              <a:gd name="connsiteY1" fmla="*/ 86958 h 813536"/>
              <a:gd name="connsiteX2" fmla="*/ 855742 w 936237"/>
              <a:gd name="connsiteY2" fmla="*/ 665255 h 813536"/>
              <a:gd name="connsiteX3" fmla="*/ 188477 w 936237"/>
              <a:gd name="connsiteY3" fmla="*/ 452718 h 813536"/>
              <a:gd name="connsiteX4" fmla="*/ 5597 w 936237"/>
              <a:gd name="connsiteY4" fmla="*/ 462604 h 813536"/>
              <a:gd name="connsiteX5" fmla="*/ 64910 w 936237"/>
              <a:gd name="connsiteY5" fmla="*/ 813536 h 8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6237" h="813536">
                <a:moveTo>
                  <a:pt x="860685" y="12818"/>
                </a:moveTo>
                <a:cubicBezTo>
                  <a:pt x="893224" y="-4482"/>
                  <a:pt x="925764" y="-21781"/>
                  <a:pt x="924940" y="86958"/>
                </a:cubicBezTo>
                <a:cubicBezTo>
                  <a:pt x="924116" y="195697"/>
                  <a:pt x="978486" y="604295"/>
                  <a:pt x="855742" y="665255"/>
                </a:cubicBezTo>
                <a:cubicBezTo>
                  <a:pt x="732998" y="726215"/>
                  <a:pt x="330168" y="486493"/>
                  <a:pt x="188477" y="452718"/>
                </a:cubicBezTo>
                <a:cubicBezTo>
                  <a:pt x="46786" y="418943"/>
                  <a:pt x="26191" y="402468"/>
                  <a:pt x="5597" y="462604"/>
                </a:cubicBezTo>
                <a:cubicBezTo>
                  <a:pt x="-14998" y="522740"/>
                  <a:pt x="24956" y="668138"/>
                  <a:pt x="64910" y="8135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1" name="组合 30"/>
          <p:cNvGrpSpPr/>
          <p:nvPr/>
        </p:nvGrpSpPr>
        <p:grpSpPr>
          <a:xfrm>
            <a:off x="5114619" y="3176676"/>
            <a:ext cx="312906" cy="369332"/>
            <a:chOff x="4946615" y="1246864"/>
            <a:chExt cx="312906" cy="369332"/>
          </a:xfrm>
        </p:grpSpPr>
        <p:sp>
          <p:nvSpPr>
            <p:cNvPr id="4" name="椭圆 3"/>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grpSp>
      <p:grpSp>
        <p:nvGrpSpPr>
          <p:cNvPr id="14" name="组合 13"/>
          <p:cNvGrpSpPr/>
          <p:nvPr/>
        </p:nvGrpSpPr>
        <p:grpSpPr>
          <a:xfrm>
            <a:off x="5599802" y="2960435"/>
            <a:ext cx="2341033" cy="549539"/>
            <a:chOff x="6020854" y="1449708"/>
            <a:chExt cx="2341033" cy="549539"/>
          </a:xfrm>
        </p:grpSpPr>
        <p:sp>
          <p:nvSpPr>
            <p:cNvPr id="15" name="云形 14"/>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p:cNvPicPr>
            <a:picLocks noChangeAspect="1"/>
          </p:cNvPicPr>
          <p:nvPr/>
        </p:nvPicPr>
        <p:blipFill>
          <a:blip r:embed="rId1" cstate="screen"/>
          <a:stretch>
            <a:fillRect/>
          </a:stretch>
        </p:blipFill>
        <p:spPr>
          <a:xfrm>
            <a:off x="5796842" y="2767909"/>
            <a:ext cx="187674" cy="1876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871651" y="3643259"/>
            <a:ext cx="1083951" cy="1234855"/>
            <a:chOff x="6030246" y="2294861"/>
            <a:chExt cx="1083951" cy="1234855"/>
          </a:xfrm>
        </p:grpSpPr>
        <p:sp>
          <p:nvSpPr>
            <p:cNvPr id="10" name="矩形 9"/>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13" name="矩形 12"/>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p:cNvGrpSpPr/>
          <p:nvPr/>
        </p:nvGrpSpPr>
        <p:grpSpPr>
          <a:xfrm>
            <a:off x="5364088" y="1683690"/>
            <a:ext cx="2662054" cy="1161563"/>
            <a:chOff x="5838980" y="4329138"/>
            <a:chExt cx="2662054" cy="1161563"/>
          </a:xfrm>
        </p:grpSpPr>
        <p:sp>
          <p:nvSpPr>
            <p:cNvPr id="6" name="矩形 5"/>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8" name="矩形 7"/>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p:cNvGrpSpPr/>
          <p:nvPr/>
        </p:nvGrpSpPr>
        <p:grpSpPr>
          <a:xfrm>
            <a:off x="7567699" y="3643259"/>
            <a:ext cx="1083951" cy="1234855"/>
            <a:chOff x="6030246" y="2294861"/>
            <a:chExt cx="1083951" cy="1234855"/>
          </a:xfrm>
        </p:grpSpPr>
        <p:sp>
          <p:nvSpPr>
            <p:cNvPr id="23" name="矩形 22"/>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6" name="矩形 25"/>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p:cNvSpPr>
            <a:spLocks noGrp="1"/>
          </p:cNvSpPr>
          <p:nvPr>
            <p:ph idx="1"/>
          </p:nvPr>
        </p:nvSpPr>
        <p:spPr>
          <a:xfrm>
            <a:off x="457200" y="1129308"/>
            <a:ext cx="4418461" cy="4184760"/>
          </a:xfrm>
        </p:spPr>
        <p:txBody>
          <a:bodyPr/>
          <a:lstStyle/>
          <a:p>
            <a:r>
              <a:rPr kumimoji="1" lang="en-US" altLang="zh-CN" dirty="0"/>
              <a:t>Replication</a:t>
            </a:r>
            <a:endParaRPr kumimoji="1" lang="en-US" altLang="zh-CN" dirty="0"/>
          </a:p>
          <a:p>
            <a:pPr lvl="1"/>
            <a:r>
              <a:rPr kumimoji="1" lang="en-US" altLang="zh-CN" dirty="0"/>
              <a:t>replicas: identical multiple copies</a:t>
            </a:r>
            <a:endParaRPr kumimoji="1" lang="en-US" altLang="zh-CN" dirty="0"/>
          </a:p>
          <a:p>
            <a:r>
              <a:rPr kumimoji="1" lang="en-US" altLang="zh-CN" b="0" dirty="0"/>
              <a:t>Example: </a:t>
            </a:r>
            <a:r>
              <a:rPr kumimoji="1" lang="en-US" altLang="zh-CN" dirty="0"/>
              <a:t>replicated file servers</a:t>
            </a:r>
            <a:endParaRPr kumimoji="1" lang="en-US" altLang="zh-CN" dirty="0"/>
          </a:p>
          <a:p>
            <a:pPr lvl="1"/>
            <a:r>
              <a:rPr kumimoji="1" lang="en-US" altLang="zh-CN" dirty="0"/>
              <a:t>If one copy survives, the application is available</a:t>
            </a:r>
            <a:endParaRPr kumimoji="1" lang="zh-CN" altLang="en-US" dirty="0"/>
          </a:p>
          <a:p>
            <a:r>
              <a:rPr kumimoji="1" lang="en-US" altLang="zh-CN" dirty="0"/>
              <a:t>Challenge: consistency</a:t>
            </a:r>
            <a:endParaRPr kumimoji="1" lang="en-US" altLang="zh-CN" dirty="0"/>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endParaRPr kumimoji="1" lang="en-US" altLang="zh-CN" b="0" dirty="0"/>
          </a:p>
          <a:p>
            <a:pPr marL="342900" indent="-342900">
              <a:buAutoNum type="arabicPeriod"/>
            </a:pPr>
            <a:r>
              <a:rPr kumimoji="1" lang="en-US" altLang="zh-CN" b="0" dirty="0"/>
              <a:t>The server crashed</a:t>
            </a:r>
            <a:endParaRPr kumimoji="1" lang="en-US" altLang="zh-CN" b="0" dirty="0"/>
          </a:p>
          <a:p>
            <a:pPr marL="74295" lvl="1" indent="0">
              <a:buNone/>
            </a:pPr>
            <a:endParaRPr kumimoji="1" lang="zh-CN" altLang="en-US" dirty="0"/>
          </a:p>
        </p:txBody>
      </p:sp>
      <p:grpSp>
        <p:nvGrpSpPr>
          <p:cNvPr id="17" name="组合 16"/>
          <p:cNvGrpSpPr/>
          <p:nvPr/>
        </p:nvGrpSpPr>
        <p:grpSpPr>
          <a:xfrm>
            <a:off x="6209223" y="3643259"/>
            <a:ext cx="1083951" cy="1234855"/>
            <a:chOff x="6030246" y="2294861"/>
            <a:chExt cx="1083951" cy="1234855"/>
          </a:xfrm>
        </p:grpSpPr>
        <p:sp>
          <p:nvSpPr>
            <p:cNvPr id="18" name="矩形 17"/>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1" name="矩形 20"/>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p:cNvGrpSpPr/>
          <p:nvPr/>
        </p:nvGrpSpPr>
        <p:grpSpPr>
          <a:xfrm>
            <a:off x="5254364" y="3463157"/>
            <a:ext cx="312906" cy="369332"/>
            <a:chOff x="4946615" y="1246864"/>
            <a:chExt cx="312906" cy="369332"/>
          </a:xfrm>
        </p:grpSpPr>
        <p:sp>
          <p:nvSpPr>
            <p:cNvPr id="4" name="椭圆 3"/>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2</a:t>
              </a:r>
              <a:endParaRPr kumimoji="1" lang="zh-CN" altLang="en-US" dirty="0">
                <a:solidFill>
                  <a:schemeClr val="bg1"/>
                </a:solidFill>
              </a:endParaRPr>
            </a:p>
          </p:txBody>
        </p:sp>
      </p:grpSp>
      <p:grpSp>
        <p:nvGrpSpPr>
          <p:cNvPr id="14" name="组合 13"/>
          <p:cNvGrpSpPr/>
          <p:nvPr/>
        </p:nvGrpSpPr>
        <p:grpSpPr>
          <a:xfrm>
            <a:off x="5599802" y="2960435"/>
            <a:ext cx="2341033" cy="549539"/>
            <a:chOff x="6020854" y="1449708"/>
            <a:chExt cx="2341033" cy="549539"/>
          </a:xfrm>
        </p:grpSpPr>
        <p:sp>
          <p:nvSpPr>
            <p:cNvPr id="15" name="云形 14"/>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p:cNvPicPr>
            <a:picLocks noChangeAspect="1"/>
          </p:cNvPicPr>
          <p:nvPr/>
        </p:nvPicPr>
        <p:blipFill>
          <a:blip r:embed="rId1" cstate="screen"/>
          <a:stretch>
            <a:fillRect/>
          </a:stretch>
        </p:blipFill>
        <p:spPr>
          <a:xfrm>
            <a:off x="5061557" y="4005872"/>
            <a:ext cx="187674" cy="187674"/>
          </a:xfrm>
          <a:prstGeom prst="rect">
            <a:avLst/>
          </a:prstGeom>
        </p:spPr>
      </p:pic>
      <p:sp>
        <p:nvSpPr>
          <p:cNvPr id="33" name="矩形 32"/>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567699" y="3643259"/>
            <a:ext cx="1083951" cy="1234855"/>
            <a:chOff x="6030246" y="2294861"/>
            <a:chExt cx="1083951" cy="1234855"/>
          </a:xfrm>
        </p:grpSpPr>
        <p:sp>
          <p:nvSpPr>
            <p:cNvPr id="23" name="矩形 22"/>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6" name="矩形 25"/>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9" name="任意形状 28"/>
          <p:cNvSpPr/>
          <p:nvPr/>
        </p:nvSpPr>
        <p:spPr>
          <a:xfrm>
            <a:off x="7205080" y="2798956"/>
            <a:ext cx="1375894" cy="903249"/>
          </a:xfrm>
          <a:custGeom>
            <a:avLst/>
            <a:gdLst>
              <a:gd name="connsiteX0" fmla="*/ 98969 w 1375894"/>
              <a:gd name="connsiteY0" fmla="*/ 0 h 903249"/>
              <a:gd name="connsiteX1" fmla="*/ 121271 w 1375894"/>
              <a:gd name="connsiteY1" fmla="*/ 501805 h 903249"/>
              <a:gd name="connsiteX2" fmla="*/ 1303300 w 1375894"/>
              <a:gd name="connsiteY2" fmla="*/ 646771 h 903249"/>
              <a:gd name="connsiteX3" fmla="*/ 1147183 w 1375894"/>
              <a:gd name="connsiteY3" fmla="*/ 903249 h 903249"/>
            </a:gdLst>
            <a:ahLst/>
            <a:cxnLst>
              <a:cxn ang="0">
                <a:pos x="connsiteX0" y="connsiteY0"/>
              </a:cxn>
              <a:cxn ang="0">
                <a:pos x="connsiteX1" y="connsiteY1"/>
              </a:cxn>
              <a:cxn ang="0">
                <a:pos x="connsiteX2" y="connsiteY2"/>
              </a:cxn>
              <a:cxn ang="0">
                <a:pos x="connsiteX3" y="connsiteY3"/>
              </a:cxn>
            </a:cxnLst>
            <a:rect l="l" t="t" r="r" b="b"/>
            <a:pathLst>
              <a:path w="1375894" h="903249">
                <a:moveTo>
                  <a:pt x="98969" y="0"/>
                </a:moveTo>
                <a:cubicBezTo>
                  <a:pt x="9759" y="197005"/>
                  <a:pt x="-79451" y="394010"/>
                  <a:pt x="121271" y="501805"/>
                </a:cubicBezTo>
                <a:cubicBezTo>
                  <a:pt x="321993" y="609600"/>
                  <a:pt x="1132315" y="579864"/>
                  <a:pt x="1303300" y="646771"/>
                </a:cubicBezTo>
                <a:cubicBezTo>
                  <a:pt x="1474285" y="713678"/>
                  <a:pt x="1310734" y="808463"/>
                  <a:pt x="1147183" y="9032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p:cNvGrpSpPr/>
          <p:nvPr/>
        </p:nvGrpSpPr>
        <p:grpSpPr>
          <a:xfrm>
            <a:off x="4871651" y="3643259"/>
            <a:ext cx="1083951" cy="1234855"/>
            <a:chOff x="6030246" y="2294861"/>
            <a:chExt cx="1083951" cy="1234855"/>
          </a:xfrm>
        </p:grpSpPr>
        <p:sp>
          <p:nvSpPr>
            <p:cNvPr id="10" name="矩形 9"/>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13" name="矩形 12"/>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p:cNvGrpSpPr/>
          <p:nvPr/>
        </p:nvGrpSpPr>
        <p:grpSpPr>
          <a:xfrm>
            <a:off x="5364088" y="1683690"/>
            <a:ext cx="2662054" cy="1161563"/>
            <a:chOff x="5838980" y="4329138"/>
            <a:chExt cx="2662054" cy="1161563"/>
          </a:xfrm>
        </p:grpSpPr>
        <p:sp>
          <p:nvSpPr>
            <p:cNvPr id="6" name="矩形 5"/>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8" name="矩形 7"/>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2" name="标题 1"/>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p:cNvSpPr>
            <a:spLocks noGrp="1"/>
          </p:cNvSpPr>
          <p:nvPr>
            <p:ph idx="1"/>
          </p:nvPr>
        </p:nvSpPr>
        <p:spPr>
          <a:xfrm>
            <a:off x="457200" y="1129308"/>
            <a:ext cx="4418461" cy="4184760"/>
          </a:xfrm>
        </p:spPr>
        <p:txBody>
          <a:bodyPr/>
          <a:lstStyle/>
          <a:p>
            <a:r>
              <a:rPr kumimoji="1" lang="en-US" altLang="zh-CN" dirty="0"/>
              <a:t>Replication</a:t>
            </a:r>
            <a:endParaRPr kumimoji="1" lang="en-US" altLang="zh-CN" dirty="0"/>
          </a:p>
          <a:p>
            <a:pPr lvl="1"/>
            <a:r>
              <a:rPr kumimoji="1" lang="en-US" altLang="zh-CN" dirty="0"/>
              <a:t>replicas: identical multiple copies</a:t>
            </a:r>
            <a:endParaRPr kumimoji="1" lang="en-US" altLang="zh-CN" dirty="0"/>
          </a:p>
          <a:p>
            <a:r>
              <a:rPr kumimoji="1" lang="en-US" altLang="zh-CN" b="0" dirty="0"/>
              <a:t>Example: </a:t>
            </a:r>
            <a:r>
              <a:rPr kumimoji="1" lang="en-US" altLang="zh-CN" dirty="0"/>
              <a:t>replicated file servers</a:t>
            </a:r>
            <a:endParaRPr kumimoji="1" lang="en-US" altLang="zh-CN" dirty="0"/>
          </a:p>
          <a:p>
            <a:pPr lvl="1"/>
            <a:r>
              <a:rPr kumimoji="1" lang="en-US" altLang="zh-CN" dirty="0"/>
              <a:t>If one copy survives, the application is available</a:t>
            </a:r>
            <a:endParaRPr kumimoji="1" lang="zh-CN" altLang="en-US" dirty="0"/>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endParaRPr kumimoji="1" lang="en-US" altLang="zh-CN" b="0" dirty="0"/>
          </a:p>
          <a:p>
            <a:pPr marL="342900" indent="-342900">
              <a:buAutoNum type="arabicPeriod"/>
            </a:pPr>
            <a:r>
              <a:rPr kumimoji="1" lang="en-US" altLang="zh-CN" b="0" dirty="0"/>
              <a:t>The server crashed</a:t>
            </a:r>
            <a:endParaRPr kumimoji="1" lang="en-US" altLang="zh-CN" b="0" dirty="0"/>
          </a:p>
          <a:p>
            <a:pPr marL="342900" indent="-342900">
              <a:buAutoNum type="arabicPeriod"/>
            </a:pPr>
            <a:r>
              <a:rPr kumimoji="1" lang="en-US" altLang="zh-CN" b="0" dirty="0"/>
              <a:t>What happens when read </a:t>
            </a:r>
            <a:r>
              <a:rPr kumimoji="1" lang="en-US" altLang="zh-CN" dirty="0">
                <a:solidFill>
                  <a:srgbClr val="FF7E79"/>
                </a:solidFill>
              </a:rPr>
              <a:t>A</a:t>
            </a:r>
            <a:r>
              <a:rPr kumimoji="1" lang="en-US" altLang="zh-CN" b="0" dirty="0"/>
              <a:t> again?</a:t>
            </a:r>
            <a:endParaRPr kumimoji="1" lang="en-US" altLang="zh-CN" b="0" dirty="0"/>
          </a:p>
          <a:p>
            <a:pPr marL="74295" lvl="1" indent="0">
              <a:buNone/>
            </a:pPr>
            <a:endParaRPr kumimoji="1" lang="zh-CN" altLang="en-US" dirty="0"/>
          </a:p>
        </p:txBody>
      </p:sp>
      <p:grpSp>
        <p:nvGrpSpPr>
          <p:cNvPr id="17" name="组合 16"/>
          <p:cNvGrpSpPr/>
          <p:nvPr/>
        </p:nvGrpSpPr>
        <p:grpSpPr>
          <a:xfrm>
            <a:off x="6209223" y="3643259"/>
            <a:ext cx="1083951" cy="1234855"/>
            <a:chOff x="6030246" y="2294861"/>
            <a:chExt cx="1083951" cy="1234855"/>
          </a:xfrm>
        </p:grpSpPr>
        <p:sp>
          <p:nvSpPr>
            <p:cNvPr id="18" name="矩形 17"/>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1" name="矩形 20"/>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p:cNvGrpSpPr/>
          <p:nvPr/>
        </p:nvGrpSpPr>
        <p:grpSpPr>
          <a:xfrm>
            <a:off x="8026142" y="3243786"/>
            <a:ext cx="312906" cy="369332"/>
            <a:chOff x="4946615" y="1246864"/>
            <a:chExt cx="312906" cy="369332"/>
          </a:xfrm>
        </p:grpSpPr>
        <p:sp>
          <p:nvSpPr>
            <p:cNvPr id="4" name="椭圆 3"/>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3</a:t>
              </a:r>
              <a:endParaRPr kumimoji="1" lang="zh-CN" altLang="en-US" dirty="0">
                <a:solidFill>
                  <a:schemeClr val="bg1"/>
                </a:solidFill>
              </a:endParaRPr>
            </a:p>
          </p:txBody>
        </p:sp>
      </p:grpSp>
      <p:grpSp>
        <p:nvGrpSpPr>
          <p:cNvPr id="14" name="组合 13"/>
          <p:cNvGrpSpPr/>
          <p:nvPr/>
        </p:nvGrpSpPr>
        <p:grpSpPr>
          <a:xfrm>
            <a:off x="5599802" y="2960435"/>
            <a:ext cx="2341033" cy="549539"/>
            <a:chOff x="6020854" y="1449708"/>
            <a:chExt cx="2341033" cy="549539"/>
          </a:xfrm>
        </p:grpSpPr>
        <p:sp>
          <p:nvSpPr>
            <p:cNvPr id="15" name="云形 14"/>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
        <p:nvSpPr>
          <p:cNvPr id="33" name="矩形 32"/>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p:cNvPicPr>
            <a:picLocks noChangeAspect="1"/>
          </p:cNvPicPr>
          <p:nvPr/>
        </p:nvPicPr>
        <p:blipFill>
          <a:blip r:embed="rId1" cstate="screen"/>
          <a:stretch>
            <a:fillRect/>
          </a:stretch>
        </p:blipFill>
        <p:spPr>
          <a:xfrm>
            <a:off x="8463247" y="3537132"/>
            <a:ext cx="553999" cy="55399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p:cNvSpPr txBox="1"/>
          <p:nvPr/>
        </p:nvSpPr>
        <p:spPr>
          <a:xfrm>
            <a:off x="323528" y="271348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anose="020B0604020202020204" pitchFamily="34" charset="0"/>
              <a:buNone/>
              <a:defRPr sz="2000" b="0" kern="1200">
                <a:solidFill>
                  <a:schemeClr val="tx1">
                    <a:tint val="75000"/>
                  </a:schemeClr>
                </a:solidFill>
                <a:latin typeface="+mn-lt"/>
                <a:ea typeface="+mn-ea"/>
                <a:cs typeface="等线" panose="02010600030101010101" charset="-122"/>
              </a:defRPr>
            </a:lvl1pPr>
            <a:lvl2pPr marL="457200" indent="0" algn="l" defTabSz="914400" rtl="0" eaLnBrk="1" latinLnBrk="0" hangingPunct="1">
              <a:lnSpc>
                <a:spcPct val="120000"/>
              </a:lnSpc>
              <a:spcBef>
                <a:spcPct val="20000"/>
              </a:spcBef>
              <a:buFont typeface="Arial" panose="020B0604020202020204" pitchFamily="34" charset="0"/>
              <a:buNone/>
              <a:defRPr sz="1800" kern="1200">
                <a:solidFill>
                  <a:schemeClr val="tx1">
                    <a:tint val="75000"/>
                  </a:schemeClr>
                </a:solidFill>
                <a:latin typeface="+mn-lt"/>
                <a:ea typeface="+mn-ea"/>
                <a:cs typeface="等线" panose="02010600030101010101" charset="-122"/>
              </a:defRPr>
            </a:lvl2pPr>
            <a:lvl3pPr marL="914400" indent="0" algn="l" defTabSz="914400" rtl="0" eaLnBrk="1" latinLnBrk="0" hangingPunct="1">
              <a:lnSpc>
                <a:spcPct val="120000"/>
              </a:lnSpc>
              <a:spcBef>
                <a:spcPct val="20000"/>
              </a:spcBef>
              <a:buFont typeface="Arial" panose="020B0604020202020204" pitchFamily="34" charset="0"/>
              <a:buNone/>
              <a:defRPr sz="1600" kern="1200">
                <a:solidFill>
                  <a:schemeClr val="tx1">
                    <a:tint val="75000"/>
                  </a:schemeClr>
                </a:solidFill>
                <a:latin typeface="+mn-lt"/>
                <a:ea typeface="+mn-ea"/>
                <a:cs typeface="等线" panose="02010600030101010101" charset="-122"/>
              </a:defRPr>
            </a:lvl3pPr>
            <a:lvl4pPr marL="1371600" indent="0" algn="l" defTabSz="914400" rtl="0" eaLnBrk="1" latinLnBrk="0" hangingPunct="1">
              <a:lnSpc>
                <a:spcPct val="120000"/>
              </a:lnSpc>
              <a:spcBef>
                <a:spcPct val="20000"/>
              </a:spcBef>
              <a:buFont typeface="Arial" panose="020B0604020202020204" pitchFamily="34" charset="0"/>
              <a:buNone/>
              <a:defRPr sz="1400" kern="1200">
                <a:solidFill>
                  <a:schemeClr val="tx1">
                    <a:tint val="75000"/>
                  </a:schemeClr>
                </a:solidFill>
                <a:latin typeface="+mn-lt"/>
                <a:ea typeface="+mn-ea"/>
                <a:cs typeface="等线" panose="02010600030101010101" charset="-122"/>
              </a:defRPr>
            </a:lvl4pPr>
            <a:lvl5pPr marL="1828800" indent="0" algn="l" defTabSz="914400" rtl="0" eaLnBrk="1" latinLnBrk="0" hangingPunct="1">
              <a:lnSpc>
                <a:spcPct val="120000"/>
              </a:lnSpc>
              <a:spcBef>
                <a:spcPct val="20000"/>
              </a:spcBef>
              <a:buFont typeface="Arial" panose="020B0604020202020204" pitchFamily="34" charset="0"/>
              <a:buNone/>
              <a:defRPr sz="1400" kern="1200">
                <a:solidFill>
                  <a:schemeClr val="tx1">
                    <a:tint val="75000"/>
                  </a:schemeClr>
                </a:solidFill>
                <a:latin typeface="+mn-lt"/>
                <a:ea typeface="+mn-ea"/>
                <a:cs typeface="等线" panose="02010600030101010101" charset="-122"/>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The </a:t>
            </a:r>
            <a:r>
              <a:rPr kumimoji="1" lang="en-US" altLang="zh-CN" sz="2600" b="1" dirty="0">
                <a:solidFill>
                  <a:srgbClr val="C00000"/>
                </a:solidFill>
              </a:rPr>
              <a:t>CAP</a:t>
            </a:r>
            <a:r>
              <a:rPr kumimoji="1" lang="en-US" altLang="zh-CN" sz="2600" b="1" dirty="0">
                <a:solidFill>
                  <a:schemeClr val="tx1"/>
                </a:solidFill>
              </a:rPr>
              <a:t> theorem </a:t>
            </a:r>
            <a:endParaRPr kumimoji="1" lang="en-US" altLang="zh-CN" sz="2600" b="1" dirty="0">
              <a:solidFill>
                <a:schemeClr val="tx1"/>
              </a:solidFill>
            </a:endParaRPr>
          </a:p>
          <a:p>
            <a:pPr marL="800100" lvl="1" indent="-342900">
              <a:buFontTx/>
              <a:buChar char="-"/>
            </a:pPr>
            <a:r>
              <a:rPr kumimoji="1" lang="en-US" altLang="zh-CN" sz="2400" b="1" dirty="0">
                <a:solidFill>
                  <a:srgbClr val="C00000"/>
                </a:solidFill>
              </a:rPr>
              <a:t>C</a:t>
            </a:r>
            <a:r>
              <a:rPr kumimoji="1" lang="en-US" altLang="zh-CN" sz="2400" dirty="0">
                <a:solidFill>
                  <a:schemeClr val="tx1"/>
                </a:solidFill>
              </a:rPr>
              <a:t>onsistency, </a:t>
            </a:r>
            <a:r>
              <a:rPr kumimoji="1" lang="en-US" altLang="zh-CN" sz="2400" b="1" dirty="0">
                <a:solidFill>
                  <a:srgbClr val="C00000"/>
                </a:solidFill>
              </a:rPr>
              <a:t>A</a:t>
            </a:r>
            <a:r>
              <a:rPr kumimoji="1" lang="en-US" altLang="zh-CN" sz="2400" dirty="0">
                <a:solidFill>
                  <a:schemeClr val="tx1"/>
                </a:solidFill>
              </a:rPr>
              <a:t>vailability &amp; </a:t>
            </a:r>
            <a:r>
              <a:rPr kumimoji="1" lang="en-US" altLang="zh-CN" sz="2400" b="1" dirty="0">
                <a:solidFill>
                  <a:srgbClr val="C00000"/>
                </a:solidFill>
              </a:rPr>
              <a:t>P</a:t>
            </a:r>
            <a:r>
              <a:rPr kumimoji="1" lang="en-US" altLang="zh-CN" sz="2400" dirty="0">
                <a:solidFill>
                  <a:schemeClr val="tx1"/>
                </a:solidFill>
              </a:rPr>
              <a:t>artition tolerance </a:t>
            </a:r>
            <a:endParaRPr kumimoji="1" lang="en-US" altLang="zh-CN" sz="24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 to build Taobao on a single machine</a:t>
            </a:r>
            <a:r>
              <a:rPr kumimoji="1" lang="zh-CN" altLang="en-US" dirty="0"/>
              <a:t> </a:t>
            </a:r>
            <a:r>
              <a:rPr kumimoji="1" lang="en-US" altLang="zh-CN" dirty="0"/>
              <a:t>(in</a:t>
            </a:r>
            <a:r>
              <a:rPr kumimoji="1" lang="zh-CN" altLang="en-US" dirty="0"/>
              <a:t> </a:t>
            </a:r>
            <a:r>
              <a:rPr kumimoji="1" lang="en-US" altLang="zh-CN" dirty="0"/>
              <a:t>old</a:t>
            </a:r>
            <a:r>
              <a:rPr kumimoji="1" lang="zh-CN" altLang="en-US" dirty="0"/>
              <a:t> </a:t>
            </a:r>
            <a:r>
              <a:rPr kumimoji="1" lang="en-US" altLang="zh-CN" dirty="0"/>
              <a:t>days)? </a:t>
            </a:r>
            <a:endParaRPr kumimoji="1" lang="zh-CN" altLang="en-US" dirty="0"/>
          </a:p>
        </p:txBody>
      </p:sp>
      <p:sp>
        <p:nvSpPr>
          <p:cNvPr id="3" name="内容占位符 2"/>
          <p:cNvSpPr>
            <a:spLocks noGrp="1"/>
          </p:cNvSpPr>
          <p:nvPr>
            <p:ph idx="1"/>
          </p:nvPr>
        </p:nvSpPr>
        <p:spPr>
          <a:xfrm>
            <a:off x="457200" y="1345332"/>
            <a:ext cx="8229600" cy="3951630"/>
          </a:xfrm>
        </p:spPr>
        <p:txBody>
          <a:bodyPr>
            <a:normAutofit/>
          </a:bodyPr>
          <a:lstStyle/>
          <a:p>
            <a:r>
              <a:rPr kumimoji="1" lang="en-GB" altLang="zh-CN" sz="1800" dirty="0"/>
              <a:t>Operating system:</a:t>
            </a:r>
            <a:endParaRPr kumimoji="1" lang="en-GB" altLang="zh-CN" sz="1800" dirty="0"/>
          </a:p>
          <a:p>
            <a:pPr lvl="1"/>
            <a:r>
              <a:rPr kumimoji="1" lang="en-GB" altLang="zh-CN" sz="1800" b="1" dirty="0">
                <a:solidFill>
                  <a:schemeClr val="accent1"/>
                </a:solidFill>
              </a:rPr>
              <a:t>L</a:t>
            </a:r>
            <a:r>
              <a:rPr kumimoji="1" lang="en-GB" altLang="zh-CN" sz="1800" dirty="0"/>
              <a:t>inux</a:t>
            </a:r>
            <a:r>
              <a:rPr kumimoji="1" lang="zh-CN" altLang="en-US" sz="1800" dirty="0"/>
              <a:t> </a:t>
            </a:r>
            <a:r>
              <a:rPr kumimoji="1" lang="en-US" altLang="zh-CN" sz="1800" dirty="0"/>
              <a:t>(in</a:t>
            </a:r>
            <a:r>
              <a:rPr kumimoji="1" lang="zh-CN" altLang="en-US" sz="1800" dirty="0"/>
              <a:t> </a:t>
            </a:r>
            <a:r>
              <a:rPr kumimoji="1" lang="en-US" altLang="zh-CN" sz="1800" dirty="0"/>
              <a:t>OS</a:t>
            </a:r>
            <a:r>
              <a:rPr kumimoji="1" lang="zh-CN" altLang="en-US" sz="1800" dirty="0"/>
              <a:t> </a:t>
            </a:r>
            <a:r>
              <a:rPr kumimoji="1" lang="en-US" altLang="zh-CN" sz="1800" dirty="0"/>
              <a:t>class)</a:t>
            </a:r>
            <a:endParaRPr kumimoji="1" lang="en-GB" altLang="zh-CN" sz="1800" dirty="0"/>
          </a:p>
          <a:p>
            <a:r>
              <a:rPr kumimoji="1" lang="en-GB" altLang="zh-CN" sz="1800" dirty="0"/>
              <a:t>Serving the requests: web server</a:t>
            </a:r>
            <a:endParaRPr kumimoji="1" lang="en-GB" altLang="zh-CN" sz="1800" dirty="0"/>
          </a:p>
          <a:p>
            <a:pPr lvl="1"/>
            <a:r>
              <a:rPr kumimoji="1" lang="en-GB" altLang="zh-CN" sz="1800" b="1" dirty="0">
                <a:solidFill>
                  <a:schemeClr val="accent1"/>
                </a:solidFill>
              </a:rPr>
              <a:t>A</a:t>
            </a:r>
            <a:r>
              <a:rPr kumimoji="1" lang="en-GB" altLang="zh-CN" sz="1800" dirty="0"/>
              <a:t>pache, Nginx</a:t>
            </a:r>
            <a:r>
              <a:rPr kumimoji="1" lang="zh-CN" altLang="en-US" sz="1800" dirty="0"/>
              <a:t> </a:t>
            </a:r>
            <a:r>
              <a:rPr kumimoji="1" lang="en-US" altLang="zh-CN" sz="1800" dirty="0"/>
              <a:t>(in</a:t>
            </a:r>
            <a:r>
              <a:rPr kumimoji="1" lang="zh-CN" altLang="en-US" sz="1800" dirty="0"/>
              <a:t> </a:t>
            </a:r>
            <a:r>
              <a:rPr kumimoji="1" lang="en-US" altLang="zh-CN" sz="1800" dirty="0"/>
              <a:t>ICS)</a:t>
            </a:r>
            <a:endParaRPr kumimoji="1" lang="en-GB" altLang="zh-CN" sz="1800" dirty="0"/>
          </a:p>
          <a:p>
            <a:r>
              <a:rPr kumimoji="1" lang="en-GB" altLang="zh-CN" sz="1800" dirty="0"/>
              <a:t>Serving the data: file system &amp; DB</a:t>
            </a:r>
            <a:endParaRPr kumimoji="1" lang="en-GB" altLang="zh-CN" sz="1800" dirty="0"/>
          </a:p>
          <a:p>
            <a:pPr lvl="1"/>
            <a:r>
              <a:rPr kumimoji="1" lang="en-GB" altLang="zh-CN" b="1" dirty="0">
                <a:solidFill>
                  <a:schemeClr val="accent1"/>
                </a:solidFill>
              </a:rPr>
              <a:t>M</a:t>
            </a:r>
            <a:r>
              <a:rPr kumimoji="1" lang="en-GB" altLang="zh-CN" dirty="0"/>
              <a:t>ySQL </a:t>
            </a:r>
            <a:r>
              <a:rPr kumimoji="1" lang="en-US" altLang="zh-CN" dirty="0"/>
              <a:t>&amp;</a:t>
            </a:r>
            <a:r>
              <a:rPr kumimoji="1" lang="zh-CN" altLang="en-US" dirty="0"/>
              <a:t> </a:t>
            </a:r>
            <a:r>
              <a:rPr kumimoji="1" lang="en-US" altLang="zh-CN" sz="1800" dirty="0" err="1"/>
              <a:t>i</a:t>
            </a:r>
            <a:r>
              <a:rPr kumimoji="1" lang="en-GB" altLang="zh-CN" sz="1800" dirty="0"/>
              <a:t>node </a:t>
            </a:r>
            <a:r>
              <a:rPr kumimoji="1" lang="en-US" altLang="zh-CN" dirty="0"/>
              <a:t>file</a:t>
            </a:r>
            <a:r>
              <a:rPr kumimoji="1" lang="zh-CN" altLang="en-US" dirty="0"/>
              <a:t> </a:t>
            </a:r>
            <a:r>
              <a:rPr kumimoji="1" lang="en-US" altLang="zh-CN" dirty="0"/>
              <a:t>system</a:t>
            </a:r>
            <a:r>
              <a:rPr kumimoji="1" lang="zh-CN" altLang="en-US" dirty="0"/>
              <a:t> </a:t>
            </a:r>
            <a:r>
              <a:rPr kumimoji="1" lang="en-US" altLang="zh-CN" sz="1800" dirty="0"/>
              <a:t>(in</a:t>
            </a:r>
            <a:r>
              <a:rPr kumimoji="1" lang="zh-CN" altLang="en-US" sz="1800" dirty="0"/>
              <a:t> </a:t>
            </a:r>
            <a:r>
              <a:rPr kumimoji="1" lang="en-US" altLang="zh-CN" sz="1800" dirty="0"/>
              <a:t>CSE)</a:t>
            </a:r>
            <a:endParaRPr kumimoji="1" lang="en-GB" altLang="zh-CN" sz="1800" dirty="0"/>
          </a:p>
          <a:p>
            <a:r>
              <a:rPr kumimoji="1" lang="en-GB" altLang="zh-CN" sz="1800" dirty="0"/>
              <a:t>Displaying the page: HTML</a:t>
            </a:r>
            <a:endParaRPr kumimoji="1" lang="en-GB" altLang="zh-CN" sz="1800" dirty="0"/>
          </a:p>
          <a:p>
            <a:pPr lvl="1"/>
            <a:r>
              <a:rPr kumimoji="1" lang="en-GB" altLang="zh-CN" sz="1800" b="1" dirty="0">
                <a:solidFill>
                  <a:schemeClr val="accent1"/>
                </a:solidFill>
              </a:rPr>
              <a:t>P</a:t>
            </a:r>
            <a:r>
              <a:rPr kumimoji="1" lang="en-GB" altLang="zh-CN" sz="1800" dirty="0"/>
              <a:t>HP</a:t>
            </a:r>
            <a:r>
              <a:rPr kumimoji="1" lang="zh-CN" altLang="en-US" sz="1800" dirty="0"/>
              <a:t> </a:t>
            </a:r>
            <a:r>
              <a:rPr kumimoji="1" lang="en-US" altLang="zh-CN" sz="1800" dirty="0"/>
              <a:t>(in</a:t>
            </a:r>
            <a:r>
              <a:rPr kumimoji="1" lang="zh-CN" altLang="en-US" sz="1800" dirty="0"/>
              <a:t> </a:t>
            </a:r>
            <a:r>
              <a:rPr kumimoji="1" lang="en-US" altLang="zh-CN" sz="1800" dirty="0"/>
              <a:t>Web</a:t>
            </a:r>
            <a:r>
              <a:rPr kumimoji="1" lang="zh-CN" altLang="en-US" sz="1800" dirty="0"/>
              <a:t> </a:t>
            </a:r>
            <a:r>
              <a:rPr kumimoji="1" lang="en-US" altLang="zh-CN" sz="1800" dirty="0"/>
              <a:t>class)</a:t>
            </a:r>
            <a:endParaRPr kumimoji="1" lang="en-GB" altLang="zh-CN" sz="1800" dirty="0"/>
          </a:p>
          <a:p>
            <a:endParaRPr kumimoji="1" lang="en-GB" altLang="zh-CN" dirty="0"/>
          </a:p>
          <a:p>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图片 4"/>
          <p:cNvPicPr>
            <a:picLocks noChangeAspect="1"/>
          </p:cNvPicPr>
          <p:nvPr/>
        </p:nvPicPr>
        <p:blipFill>
          <a:blip r:embed="rId1" cstate="screen"/>
          <a:stretch>
            <a:fillRect/>
          </a:stretch>
        </p:blipFill>
        <p:spPr>
          <a:xfrm>
            <a:off x="4915935" y="1705549"/>
            <a:ext cx="3522665" cy="2303902"/>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p:cNvSpPr/>
          <p:nvPr/>
        </p:nvSpPr>
        <p:spPr>
          <a:xfrm>
            <a:off x="4198770" y="4488048"/>
            <a:ext cx="4708859" cy="369332"/>
          </a:xfrm>
          <a:prstGeom prst="rect">
            <a:avLst/>
          </a:prstGeom>
        </p:spPr>
        <p:txBody>
          <a:bodyPr wrap="square">
            <a:spAutoFit/>
          </a:bodyPr>
          <a:lstStyle/>
          <a:p>
            <a:pPr algn="ctr"/>
            <a:r>
              <a:rPr lang="en-US" altLang="zh-CN" dirty="0">
                <a:solidFill>
                  <a:schemeClr val="accent1"/>
                </a:solidFill>
                <a:ea typeface="微软雅黑" panose="020B0503020204020204" pitchFamily="34" charset="-122"/>
                <a:cs typeface="Arial" panose="020B0604020202020204" pitchFamily="34" charset="0"/>
              </a:rPr>
              <a:t>LAMP</a:t>
            </a:r>
            <a:r>
              <a:rPr lang="en-US" altLang="zh-CN" dirty="0">
                <a:solidFill>
                  <a:schemeClr val="tx1">
                    <a:lumMod val="75000"/>
                    <a:lumOff val="25000"/>
                  </a:schemeClr>
                </a:solidFill>
                <a:ea typeface="微软雅黑" panose="020B0503020204020204" pitchFamily="34" charset="-122"/>
                <a:cs typeface="Arial" panose="020B0604020202020204" pitchFamily="34" charset="0"/>
              </a:rPr>
              <a:t> = Linux + Apache + MySQL + PHP</a:t>
            </a:r>
            <a:endParaRPr lang="zh-CN" altLang="en-US" dirty="0">
              <a:solidFill>
                <a:schemeClr val="tx1">
                  <a:lumMod val="75000"/>
                  <a:lumOff val="25000"/>
                </a:schemeClr>
              </a:solidFill>
              <a:ea typeface="微软雅黑" panose="020B0503020204020204" pitchFamily="34" charset="-122"/>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CAP: </a:t>
            </a:r>
            <a:r>
              <a:rPr kumimoji="1" lang="en-US" altLang="zh-CN" b="0" dirty="0"/>
              <a:t>an example</a:t>
            </a:r>
            <a:endParaRPr kumimoji="1" lang="zh-CN" altLang="en-US" b="0" dirty="0"/>
          </a:p>
        </p:txBody>
      </p:sp>
      <p:sp>
        <p:nvSpPr>
          <p:cNvPr id="3" name="内容占位符 2"/>
          <p:cNvSpPr>
            <a:spLocks noGrp="1"/>
          </p:cNvSpPr>
          <p:nvPr>
            <p:ph idx="1"/>
          </p:nvPr>
        </p:nvSpPr>
        <p:spPr>
          <a:xfrm>
            <a:off x="457200" y="1129308"/>
            <a:ext cx="8435280" cy="4356826"/>
          </a:xfrm>
        </p:spPr>
        <p:txBody>
          <a:bodyPr>
            <a:normAutofit/>
          </a:bodyPr>
          <a:lstStyle/>
          <a:p>
            <a:r>
              <a:rPr lang="en-GB" altLang="zh-CN" dirty="0"/>
              <a:t>Amazon has two zones: US and Euro</a:t>
            </a:r>
            <a:endParaRPr lang="en-GB" altLang="zh-CN" dirty="0"/>
          </a:p>
          <a:p>
            <a:pPr lvl="1"/>
            <a:r>
              <a:rPr lang="en-GB" altLang="zh-CN" b="0" dirty="0"/>
              <a:t>All US users connect to the US zone</a:t>
            </a:r>
            <a:endParaRPr lang="en-GB" altLang="zh-CN" b="0" dirty="0"/>
          </a:p>
          <a:p>
            <a:pPr lvl="1"/>
            <a:r>
              <a:rPr lang="en-GB" altLang="zh-CN" b="0" dirty="0"/>
              <a:t>All Euro users connect to the Euro zone</a:t>
            </a:r>
            <a:endParaRPr lang="en-GB" altLang="zh-CN" b="0" dirty="0"/>
          </a:p>
          <a:p>
            <a:r>
              <a:rPr lang="en-GB" altLang="zh-CN" dirty="0"/>
              <a:t>Define Availability and Consistency</a:t>
            </a:r>
            <a:endParaRPr lang="en-GB" altLang="zh-CN" dirty="0"/>
          </a:p>
          <a:p>
            <a:pPr lvl="1"/>
            <a:r>
              <a:rPr lang="en-GB" altLang="zh-CN" b="1" dirty="0"/>
              <a:t>C</a:t>
            </a:r>
            <a:r>
              <a:rPr lang="en-GB" altLang="zh-CN" b="0" dirty="0"/>
              <a:t>: all users see the actual number of items</a:t>
            </a:r>
            <a:endParaRPr lang="en-GB" altLang="zh-CN" b="0" dirty="0"/>
          </a:p>
          <a:p>
            <a:pPr lvl="1">
              <a:spcAft>
                <a:spcPts val="600"/>
              </a:spcAft>
            </a:pPr>
            <a:r>
              <a:rPr lang="en-GB" altLang="zh-CN" b="1" dirty="0"/>
              <a:t>Not-C</a:t>
            </a:r>
            <a:r>
              <a:rPr lang="en-GB" altLang="zh-CN" b="0" dirty="0"/>
              <a:t>: users see 1 item left, but actually is 0</a:t>
            </a:r>
            <a:endParaRPr lang="en-GB" altLang="zh-CN" b="0" dirty="0"/>
          </a:p>
          <a:p>
            <a:pPr lvl="1"/>
            <a:r>
              <a:rPr lang="en-GB" altLang="zh-CN" b="1" dirty="0"/>
              <a:t>A</a:t>
            </a:r>
            <a:r>
              <a:rPr lang="en-GB" altLang="zh-CN" b="0" dirty="0"/>
              <a:t>: all users can buy items at any time (if there are some)</a:t>
            </a:r>
            <a:endParaRPr lang="en-GB" altLang="zh-CN" b="0" dirty="0"/>
          </a:p>
          <a:p>
            <a:pPr lvl="1"/>
            <a:r>
              <a:rPr lang="en-GB" altLang="zh-CN" b="1" dirty="0"/>
              <a:t>Not-A</a:t>
            </a:r>
            <a:r>
              <a:rPr lang="en-GB" altLang="zh-CN" b="0" dirty="0"/>
              <a:t>: users might get "cannot buy now, please wait and retry"</a:t>
            </a:r>
            <a:endParaRPr lang="en-GB" altLang="zh-CN" b="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chemeClr val="tx1"/>
                </a:solidFill>
              </a:rPr>
              <a:t>The </a:t>
            </a:r>
            <a:r>
              <a:rPr kumimoji="1" lang="en-US" altLang="zh-CN" dirty="0">
                <a:solidFill>
                  <a:srgbClr val="C00000"/>
                </a:solidFill>
              </a:rPr>
              <a:t>CAP</a:t>
            </a:r>
            <a:r>
              <a:rPr kumimoji="1" lang="en-US" altLang="zh-CN" dirty="0">
                <a:solidFill>
                  <a:schemeClr val="tx1"/>
                </a:solidFill>
              </a:rPr>
              <a:t> theorem: </a:t>
            </a:r>
            <a:r>
              <a:rPr lang="en-US" altLang="zh-CN" dirty="0"/>
              <a:t>2 out of 3</a:t>
            </a:r>
            <a:endParaRPr kumimoji="1" lang="zh-CN" altLang="en-US" dirty="0"/>
          </a:p>
        </p:txBody>
      </p:sp>
      <p:sp>
        <p:nvSpPr>
          <p:cNvPr id="3" name="内容占位符 2"/>
          <p:cNvSpPr>
            <a:spLocks noGrp="1"/>
          </p:cNvSpPr>
          <p:nvPr>
            <p:ph idx="1"/>
          </p:nvPr>
        </p:nvSpPr>
        <p:spPr/>
        <p:txBody>
          <a:bodyPr/>
          <a:lstStyle/>
          <a:p>
            <a:r>
              <a:rPr lang="en-US" altLang="zh-CN" sz="2000" dirty="0"/>
              <a:t>It is </a:t>
            </a:r>
            <a:r>
              <a:rPr lang="en-US" altLang="zh-CN" sz="2000" dirty="0">
                <a:solidFill>
                  <a:srgbClr val="FF0000"/>
                </a:solidFill>
              </a:rPr>
              <a:t>impossible</a:t>
            </a:r>
            <a:r>
              <a:rPr lang="en-US" altLang="zh-CN" sz="2000" dirty="0"/>
              <a:t> for a distributed computer system to </a:t>
            </a:r>
            <a:r>
              <a:rPr lang="en-US" altLang="zh-CN" sz="2000" dirty="0">
                <a:solidFill>
                  <a:srgbClr val="FF0000"/>
                </a:solidFill>
              </a:rPr>
              <a:t>simultaneously</a:t>
            </a:r>
            <a:r>
              <a:rPr lang="en-US" altLang="zh-CN" sz="2000" dirty="0"/>
              <a:t> provide all three of the following guarantees</a:t>
            </a:r>
            <a:endParaRPr lang="en-US" altLang="zh-CN" sz="2000" dirty="0"/>
          </a:p>
          <a:p>
            <a:pPr lvl="1"/>
            <a:r>
              <a:rPr lang="en-US" altLang="zh-CN" b="1" dirty="0">
                <a:solidFill>
                  <a:srgbClr val="C00000"/>
                </a:solidFill>
              </a:rPr>
              <a:t>Consistency</a:t>
            </a:r>
            <a:r>
              <a:rPr lang="en-US" altLang="zh-CN" dirty="0"/>
              <a:t> (all nodes see the same data at the same time)</a:t>
            </a:r>
            <a:endParaRPr lang="en-US" altLang="zh-CN" dirty="0"/>
          </a:p>
          <a:p>
            <a:pPr lvl="1"/>
            <a:r>
              <a:rPr lang="en-US" altLang="zh-CN" b="1" dirty="0">
                <a:solidFill>
                  <a:srgbClr val="C00000"/>
                </a:solidFill>
              </a:rPr>
              <a:t>Availability</a:t>
            </a:r>
            <a:r>
              <a:rPr lang="en-US" altLang="zh-CN" dirty="0"/>
              <a:t> (a guarantee that every request receives a response about whether it succeeded or failed)</a:t>
            </a:r>
            <a:endParaRPr lang="en-US" altLang="zh-CN" dirty="0"/>
          </a:p>
          <a:p>
            <a:pPr lvl="1"/>
            <a:r>
              <a:rPr lang="en-US" altLang="zh-CN" b="1" dirty="0">
                <a:solidFill>
                  <a:srgbClr val="C00000"/>
                </a:solidFill>
              </a:rPr>
              <a:t>Partition tolerance </a:t>
            </a:r>
            <a:r>
              <a:rPr lang="en-US" altLang="zh-CN" dirty="0"/>
              <a:t>(the system continues to operate despite arbitrary message loss or failure of part of the system)</a:t>
            </a:r>
            <a:endParaRPr lang="zh-CN" altLang="en-US" dirty="0"/>
          </a:p>
          <a:p>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6" name="椭圆 5"/>
          <p:cNvSpPr/>
          <p:nvPr/>
        </p:nvSpPr>
        <p:spPr>
          <a:xfrm>
            <a:off x="288441"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251520"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8" name="椭圆 7"/>
          <p:cNvSpPr/>
          <p:nvPr/>
        </p:nvSpPr>
        <p:spPr>
          <a:xfrm>
            <a:off x="946857"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p:cNvSpPr/>
          <p:nvPr/>
        </p:nvSpPr>
        <p:spPr>
          <a:xfrm>
            <a:off x="909936"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10" name="椭圆 9"/>
          <p:cNvSpPr/>
          <p:nvPr/>
        </p:nvSpPr>
        <p:spPr>
          <a:xfrm>
            <a:off x="611560"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p:cNvSpPr/>
          <p:nvPr/>
        </p:nvSpPr>
        <p:spPr>
          <a:xfrm>
            <a:off x="603492"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14" name="直线箭头连接符 13"/>
          <p:cNvCxnSpPr>
            <a:stCxn id="6" idx="6"/>
            <a:endCxn id="8" idx="2"/>
          </p:cNvCxnSpPr>
          <p:nvPr/>
        </p:nvCxnSpPr>
        <p:spPr>
          <a:xfrm>
            <a:off x="586817" y="4374840"/>
            <a:ext cx="36004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6" idx="4"/>
            <a:endCxn id="10" idx="1"/>
          </p:cNvCxnSpPr>
          <p:nvPr/>
        </p:nvCxnSpPr>
        <p:spPr>
          <a:xfrm>
            <a:off x="437629"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8" idx="4"/>
            <a:endCxn id="10" idx="7"/>
          </p:cNvCxnSpPr>
          <p:nvPr/>
        </p:nvCxnSpPr>
        <p:spPr>
          <a:xfrm flipH="1">
            <a:off x="866240" y="4524028"/>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656593"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p:cNvSpPr/>
          <p:nvPr/>
        </p:nvSpPr>
        <p:spPr>
          <a:xfrm>
            <a:off x="1619672"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24" name="椭圆 23"/>
          <p:cNvSpPr/>
          <p:nvPr/>
        </p:nvSpPr>
        <p:spPr>
          <a:xfrm>
            <a:off x="2315009"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p:cNvSpPr/>
          <p:nvPr/>
        </p:nvSpPr>
        <p:spPr>
          <a:xfrm>
            <a:off x="2278088"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26" name="椭圆 25"/>
          <p:cNvSpPr/>
          <p:nvPr/>
        </p:nvSpPr>
        <p:spPr>
          <a:xfrm>
            <a:off x="1979712" y="485724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p:cNvSpPr/>
          <p:nvPr/>
        </p:nvSpPr>
        <p:spPr>
          <a:xfrm>
            <a:off x="1971644" y="484784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29" name="直线箭头连接符 28"/>
          <p:cNvCxnSpPr>
            <a:stCxn id="22" idx="4"/>
            <a:endCxn id="26" idx="1"/>
          </p:cNvCxnSpPr>
          <p:nvPr/>
        </p:nvCxnSpPr>
        <p:spPr>
          <a:xfrm>
            <a:off x="1805781" y="4531029"/>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4" idx="4"/>
            <a:endCxn id="26" idx="7"/>
          </p:cNvCxnSpPr>
          <p:nvPr/>
        </p:nvCxnSpPr>
        <p:spPr>
          <a:xfrm flipH="1">
            <a:off x="2234392" y="453102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937750"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p:cNvSpPr/>
          <p:nvPr/>
        </p:nvSpPr>
        <p:spPr>
          <a:xfrm>
            <a:off x="2900829"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33" name="椭圆 32"/>
          <p:cNvSpPr/>
          <p:nvPr/>
        </p:nvSpPr>
        <p:spPr>
          <a:xfrm>
            <a:off x="3596166"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33"/>
          <p:cNvSpPr/>
          <p:nvPr/>
        </p:nvSpPr>
        <p:spPr>
          <a:xfrm>
            <a:off x="3559245"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35" name="椭圆 34"/>
          <p:cNvSpPr/>
          <p:nvPr/>
        </p:nvSpPr>
        <p:spPr>
          <a:xfrm>
            <a:off x="3260869" y="486758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3252801" y="485818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38" name="直线箭头连接符 37"/>
          <p:cNvCxnSpPr>
            <a:stCxn id="31" idx="4"/>
            <a:endCxn id="35" idx="1"/>
          </p:cNvCxnSpPr>
          <p:nvPr/>
        </p:nvCxnSpPr>
        <p:spPr>
          <a:xfrm>
            <a:off x="3086938" y="4541369"/>
            <a:ext cx="217627"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33" idx="4"/>
            <a:endCxn id="35" idx="7"/>
          </p:cNvCxnSpPr>
          <p:nvPr/>
        </p:nvCxnSpPr>
        <p:spPr>
          <a:xfrm flipH="1">
            <a:off x="3515549" y="454136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278020"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p:cNvSpPr/>
          <p:nvPr/>
        </p:nvSpPr>
        <p:spPr>
          <a:xfrm>
            <a:off x="4241099"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42" name="椭圆 41"/>
          <p:cNvSpPr/>
          <p:nvPr/>
        </p:nvSpPr>
        <p:spPr>
          <a:xfrm>
            <a:off x="4936436"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p:cNvSpPr/>
          <p:nvPr/>
        </p:nvSpPr>
        <p:spPr>
          <a:xfrm>
            <a:off x="4899515"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44" name="椭圆 43"/>
          <p:cNvSpPr/>
          <p:nvPr/>
        </p:nvSpPr>
        <p:spPr>
          <a:xfrm>
            <a:off x="4601139" y="486552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p:cNvSpPr/>
          <p:nvPr/>
        </p:nvSpPr>
        <p:spPr>
          <a:xfrm>
            <a:off x="4593071" y="485611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47" name="直线箭头连接符 46"/>
          <p:cNvCxnSpPr>
            <a:stCxn id="40" idx="4"/>
            <a:endCxn id="44" idx="1"/>
          </p:cNvCxnSpPr>
          <p:nvPr/>
        </p:nvCxnSpPr>
        <p:spPr>
          <a:xfrm>
            <a:off x="4427208" y="4539301"/>
            <a:ext cx="217627"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42" idx="4"/>
            <a:endCxn id="44" idx="7"/>
          </p:cNvCxnSpPr>
          <p:nvPr/>
        </p:nvCxnSpPr>
        <p:spPr>
          <a:xfrm flipH="1">
            <a:off x="4855819" y="4539301"/>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664423"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矩形 49"/>
          <p:cNvSpPr/>
          <p:nvPr/>
        </p:nvSpPr>
        <p:spPr>
          <a:xfrm>
            <a:off x="5627502"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51" name="椭圆 50"/>
          <p:cNvSpPr/>
          <p:nvPr/>
        </p:nvSpPr>
        <p:spPr>
          <a:xfrm>
            <a:off x="6322839"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p:cNvSpPr/>
          <p:nvPr/>
        </p:nvSpPr>
        <p:spPr>
          <a:xfrm>
            <a:off x="6285918"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53" name="椭圆 52"/>
          <p:cNvSpPr/>
          <p:nvPr/>
        </p:nvSpPr>
        <p:spPr>
          <a:xfrm>
            <a:off x="5987542" y="485647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4" name="矩形 53"/>
          <p:cNvSpPr/>
          <p:nvPr/>
        </p:nvSpPr>
        <p:spPr>
          <a:xfrm>
            <a:off x="5979474" y="484706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56" name="直线箭头连接符 55"/>
          <p:cNvCxnSpPr>
            <a:stCxn id="49" idx="4"/>
            <a:endCxn id="53" idx="1"/>
          </p:cNvCxnSpPr>
          <p:nvPr/>
        </p:nvCxnSpPr>
        <p:spPr>
          <a:xfrm>
            <a:off x="5813611" y="4530251"/>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51" idx="4"/>
            <a:endCxn id="53" idx="7"/>
          </p:cNvCxnSpPr>
          <p:nvPr/>
        </p:nvCxnSpPr>
        <p:spPr>
          <a:xfrm flipH="1">
            <a:off x="6242222" y="4530251"/>
            <a:ext cx="229805"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7018402"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 name="矩形 58"/>
          <p:cNvSpPr/>
          <p:nvPr/>
        </p:nvSpPr>
        <p:spPr>
          <a:xfrm>
            <a:off x="6981481"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60" name="椭圆 59"/>
          <p:cNvSpPr/>
          <p:nvPr/>
        </p:nvSpPr>
        <p:spPr>
          <a:xfrm>
            <a:off x="7676818"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矩形 60"/>
          <p:cNvSpPr/>
          <p:nvPr/>
        </p:nvSpPr>
        <p:spPr>
          <a:xfrm>
            <a:off x="7639897"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62" name="椭圆 61"/>
          <p:cNvSpPr/>
          <p:nvPr/>
        </p:nvSpPr>
        <p:spPr>
          <a:xfrm>
            <a:off x="7341521"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p:cNvSpPr/>
          <p:nvPr/>
        </p:nvSpPr>
        <p:spPr>
          <a:xfrm>
            <a:off x="7333453"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65" name="直线箭头连接符 64"/>
          <p:cNvCxnSpPr>
            <a:stCxn id="58" idx="4"/>
            <a:endCxn id="62" idx="1"/>
          </p:cNvCxnSpPr>
          <p:nvPr/>
        </p:nvCxnSpPr>
        <p:spPr>
          <a:xfrm>
            <a:off x="7167590"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60" idx="4"/>
            <a:endCxn id="62" idx="7"/>
          </p:cNvCxnSpPr>
          <p:nvPr/>
        </p:nvCxnSpPr>
        <p:spPr>
          <a:xfrm flipH="1">
            <a:off x="7596201" y="4524028"/>
            <a:ext cx="229805"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2913429" y="390847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8" name="矩形 67"/>
          <p:cNvSpPr/>
          <p:nvPr/>
        </p:nvSpPr>
        <p:spPr>
          <a:xfrm>
            <a:off x="3588634" y="3902261"/>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9" name="矩形 68"/>
          <p:cNvSpPr/>
          <p:nvPr/>
        </p:nvSpPr>
        <p:spPr>
          <a:xfrm>
            <a:off x="4281713" y="3911945"/>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0" name="矩形 69"/>
          <p:cNvSpPr/>
          <p:nvPr/>
        </p:nvSpPr>
        <p:spPr>
          <a:xfrm>
            <a:off x="4956918" y="390573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1" name="矩形 70"/>
          <p:cNvSpPr/>
          <p:nvPr/>
        </p:nvSpPr>
        <p:spPr>
          <a:xfrm>
            <a:off x="5638524" y="3913103"/>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2" name="矩形 71"/>
          <p:cNvSpPr/>
          <p:nvPr/>
        </p:nvSpPr>
        <p:spPr>
          <a:xfrm>
            <a:off x="6313729" y="3906890"/>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3" name="矩形 72"/>
          <p:cNvSpPr/>
          <p:nvPr/>
        </p:nvSpPr>
        <p:spPr>
          <a:xfrm>
            <a:off x="7001839" y="3904347"/>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4" name="矩形 73"/>
          <p:cNvSpPr/>
          <p:nvPr/>
        </p:nvSpPr>
        <p:spPr>
          <a:xfrm>
            <a:off x="7677044" y="389813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5" name="矩形 74"/>
          <p:cNvSpPr/>
          <p:nvPr/>
        </p:nvSpPr>
        <p:spPr>
          <a:xfrm>
            <a:off x="1651458" y="392328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6" name="矩形 75"/>
          <p:cNvSpPr/>
          <p:nvPr/>
        </p:nvSpPr>
        <p:spPr>
          <a:xfrm>
            <a:off x="2326663" y="3917069"/>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7" name="矩形 76"/>
          <p:cNvSpPr/>
          <p:nvPr/>
        </p:nvSpPr>
        <p:spPr>
          <a:xfrm>
            <a:off x="2699792" y="4592389"/>
            <a:ext cx="566181" cy="307777"/>
          </a:xfrm>
          <a:prstGeom prst="rect">
            <a:avLst/>
          </a:prstGeom>
        </p:spPr>
        <p:txBody>
          <a:bodyPr wrap="none">
            <a:spAutoFit/>
          </a:bodyPr>
          <a:lstStyle/>
          <a:p>
            <a:pPr algn="ctr"/>
            <a:r>
              <a:rPr kumimoji="1" lang="en-US" altLang="zh-CN" sz="1400" dirty="0"/>
              <a:t>A=v</a:t>
            </a:r>
            <a:r>
              <a:rPr kumimoji="1" lang="en-US" altLang="zh-CN" sz="1400" baseline="-25000" dirty="0"/>
              <a:t>1</a:t>
            </a:r>
            <a:endParaRPr kumimoji="1" lang="zh-CN" altLang="en-US" sz="1400" baseline="-25000" dirty="0"/>
          </a:p>
        </p:txBody>
      </p:sp>
      <p:sp>
        <p:nvSpPr>
          <p:cNvPr id="78" name="矩形 77"/>
          <p:cNvSpPr/>
          <p:nvPr/>
        </p:nvSpPr>
        <p:spPr>
          <a:xfrm>
            <a:off x="4004192" y="4598557"/>
            <a:ext cx="582211" cy="307777"/>
          </a:xfrm>
          <a:prstGeom prst="rect">
            <a:avLst/>
          </a:prstGeom>
        </p:spPr>
        <p:txBody>
          <a:bodyPr wrap="none">
            <a:spAutoFit/>
          </a:bodyPr>
          <a:lstStyle/>
          <a:p>
            <a:pPr algn="ctr"/>
            <a:r>
              <a:rPr kumimoji="1" lang="en-US" altLang="zh-CN" sz="1400" dirty="0"/>
              <a:t>done</a:t>
            </a:r>
            <a:endParaRPr kumimoji="1" lang="zh-CN" altLang="en-US" sz="1400" baseline="-25000" dirty="0"/>
          </a:p>
        </p:txBody>
      </p:sp>
      <p:sp>
        <p:nvSpPr>
          <p:cNvPr id="79" name="矩形 78"/>
          <p:cNvSpPr/>
          <p:nvPr/>
        </p:nvSpPr>
        <p:spPr>
          <a:xfrm>
            <a:off x="6365412" y="4590285"/>
            <a:ext cx="508473" cy="307777"/>
          </a:xfrm>
          <a:prstGeom prst="rect">
            <a:avLst/>
          </a:prstGeom>
        </p:spPr>
        <p:txBody>
          <a:bodyPr wrap="none">
            <a:spAutoFit/>
          </a:bodyPr>
          <a:lstStyle/>
          <a:p>
            <a:pPr algn="ctr"/>
            <a:r>
              <a:rPr kumimoji="1" lang="en-US" altLang="zh-CN" sz="1400" dirty="0"/>
              <a:t>A=?</a:t>
            </a:r>
            <a:endParaRPr kumimoji="1" lang="zh-CN" altLang="en-US" sz="1400" baseline="-25000" dirty="0"/>
          </a:p>
        </p:txBody>
      </p:sp>
      <p:sp>
        <p:nvSpPr>
          <p:cNvPr id="80" name="矩形 79"/>
          <p:cNvSpPr/>
          <p:nvPr/>
        </p:nvSpPr>
        <p:spPr>
          <a:xfrm>
            <a:off x="7734224" y="4530222"/>
            <a:ext cx="755079" cy="307777"/>
          </a:xfrm>
          <a:prstGeom prst="rect">
            <a:avLst/>
          </a:prstGeom>
        </p:spPr>
        <p:txBody>
          <a:bodyPr wrap="none">
            <a:spAutoFit/>
          </a:bodyPr>
          <a:lstStyle/>
          <a:p>
            <a:pPr algn="ctr"/>
            <a:r>
              <a:rPr kumimoji="1" lang="en-US" altLang="zh-CN" sz="1400" dirty="0"/>
              <a:t>1.</a:t>
            </a:r>
            <a:r>
              <a:rPr kumimoji="1" lang="zh-CN" altLang="en-US" sz="1400" dirty="0"/>
              <a:t> </a:t>
            </a:r>
            <a:r>
              <a:rPr kumimoji="1" lang="en-US" altLang="zh-CN" sz="1400" dirty="0"/>
              <a:t>A=v</a:t>
            </a:r>
            <a:r>
              <a:rPr kumimoji="1" lang="en-US" altLang="zh-CN" sz="1400" baseline="-25000" dirty="0"/>
              <a:t>0</a:t>
            </a:r>
            <a:endParaRPr kumimoji="1" lang="zh-CN" altLang="en-US" sz="1400" baseline="-25000" dirty="0"/>
          </a:p>
        </p:txBody>
      </p:sp>
      <p:sp>
        <p:nvSpPr>
          <p:cNvPr id="81" name="矩形 80"/>
          <p:cNvSpPr/>
          <p:nvPr/>
        </p:nvSpPr>
        <p:spPr>
          <a:xfrm>
            <a:off x="7734224" y="4815647"/>
            <a:ext cx="1418979" cy="307777"/>
          </a:xfrm>
          <a:prstGeom prst="rect">
            <a:avLst/>
          </a:prstGeom>
        </p:spPr>
        <p:txBody>
          <a:bodyPr wrap="none">
            <a:spAutoFit/>
          </a:bodyPr>
          <a:lstStyle/>
          <a:p>
            <a:pPr algn="ctr"/>
            <a:r>
              <a:rPr kumimoji="1" lang="en-US" altLang="zh-CN" sz="1400" dirty="0"/>
              <a:t>2.</a:t>
            </a:r>
            <a:r>
              <a:rPr kumimoji="1" lang="zh-CN" altLang="en-US" sz="1400" dirty="0"/>
              <a:t> </a:t>
            </a:r>
            <a:r>
              <a:rPr kumimoji="1" lang="en-US" altLang="zh-CN" sz="1400" dirty="0"/>
              <a:t>Not</a:t>
            </a:r>
            <a:r>
              <a:rPr kumimoji="1" lang="zh-CN" altLang="en-US" sz="1400" dirty="0"/>
              <a:t> </a:t>
            </a:r>
            <a:r>
              <a:rPr kumimoji="1" lang="en-US" altLang="zh-CN" sz="1400" dirty="0"/>
              <a:t>available</a:t>
            </a:r>
            <a:endParaRPr kumimoji="1" lang="zh-CN" altLang="en-US" sz="1400" baseline="-25000" dirty="0"/>
          </a:p>
        </p:txBody>
      </p:sp>
      <p:sp>
        <p:nvSpPr>
          <p:cNvPr id="82" name="闪电形 81"/>
          <p:cNvSpPr/>
          <p:nvPr/>
        </p:nvSpPr>
        <p:spPr>
          <a:xfrm>
            <a:off x="1979712" y="4091645"/>
            <a:ext cx="254680" cy="494047"/>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Partition Tolerance</a:t>
            </a:r>
            <a:endParaRPr kumimoji="1" lang="zh-CN" altLang="en-US" dirty="0"/>
          </a:p>
        </p:txBody>
      </p:sp>
      <p:sp>
        <p:nvSpPr>
          <p:cNvPr id="3" name="内容占位符 2"/>
          <p:cNvSpPr>
            <a:spLocks noGrp="1"/>
          </p:cNvSpPr>
          <p:nvPr>
            <p:ph idx="1"/>
          </p:nvPr>
        </p:nvSpPr>
        <p:spPr>
          <a:xfrm>
            <a:off x="457200" y="1129308"/>
            <a:ext cx="8229600" cy="4167654"/>
          </a:xfrm>
        </p:spPr>
        <p:txBody>
          <a:bodyPr>
            <a:normAutofit/>
          </a:bodyPr>
          <a:lstStyle/>
          <a:p>
            <a:r>
              <a:rPr lang="en-US" altLang="zh-CN" dirty="0"/>
              <a:t>"P" is usually a reality</a:t>
            </a:r>
            <a:endParaRPr lang="en-US" altLang="zh-CN" dirty="0"/>
          </a:p>
          <a:p>
            <a:pPr lvl="1"/>
            <a:r>
              <a:rPr lang="en-US" altLang="zh-CN" dirty="0"/>
              <a:t>You can never count on the network connectivity</a:t>
            </a:r>
            <a:endParaRPr lang="en-US" altLang="zh-CN" dirty="0"/>
          </a:p>
          <a:p>
            <a:r>
              <a:rPr lang="en-US" altLang="zh-CN" dirty="0"/>
              <a:t>AP: sacrifice C</a:t>
            </a:r>
            <a:endParaRPr lang="en-US" altLang="zh-CN" dirty="0"/>
          </a:p>
          <a:p>
            <a:pPr lvl="1"/>
            <a:r>
              <a:rPr lang="en-US" altLang="zh-CN" dirty="0"/>
              <a:t>If you have</a:t>
            </a:r>
            <a:r>
              <a:rPr lang="zh-CN" altLang="en-US" dirty="0"/>
              <a:t> </a:t>
            </a:r>
            <a:r>
              <a:rPr lang="en-US" altLang="zh-CN" dirty="0"/>
              <a:t>one</a:t>
            </a:r>
            <a:r>
              <a:rPr lang="zh-CN" altLang="en-US" dirty="0"/>
              <a:t> </a:t>
            </a:r>
            <a:r>
              <a:rPr lang="en-US" altLang="zh-CN" dirty="0"/>
              <a:t>book</a:t>
            </a:r>
            <a:r>
              <a:rPr lang="zh-CN" altLang="en-US" dirty="0"/>
              <a:t> </a:t>
            </a:r>
            <a:r>
              <a:rPr lang="en-US" altLang="zh-CN" dirty="0"/>
              <a:t>but</a:t>
            </a:r>
            <a:r>
              <a:rPr lang="zh-CN" altLang="en-US" dirty="0"/>
              <a:t> </a:t>
            </a:r>
            <a:r>
              <a:rPr lang="en-US" altLang="zh-CN" dirty="0"/>
              <a:t>sell it</a:t>
            </a:r>
            <a:r>
              <a:rPr lang="zh-CN" altLang="en-US" dirty="0"/>
              <a:t> </a:t>
            </a:r>
            <a:r>
              <a:rPr lang="en-US" altLang="zh-CN" dirty="0"/>
              <a:t>to</a:t>
            </a:r>
            <a:r>
              <a:rPr lang="zh-CN" altLang="en-US" dirty="0"/>
              <a:t> </a:t>
            </a:r>
            <a:r>
              <a:rPr lang="en-US" altLang="zh-CN" dirty="0"/>
              <a:t>two</a:t>
            </a:r>
            <a:r>
              <a:rPr lang="zh-CN" altLang="en-US" dirty="0"/>
              <a:t> </a:t>
            </a:r>
            <a:r>
              <a:rPr lang="en-US" altLang="zh-CN" dirty="0"/>
              <a:t>customers</a:t>
            </a:r>
            <a:endParaRPr lang="en-US" altLang="zh-CN" dirty="0"/>
          </a:p>
          <a:p>
            <a:pPr lvl="1"/>
            <a:r>
              <a:rPr lang="en-US" altLang="zh-CN" dirty="0"/>
              <a:t>Maybe just an apology and a small gift coupon</a:t>
            </a:r>
            <a:endParaRPr lang="en-US" altLang="zh-CN" dirty="0"/>
          </a:p>
          <a:p>
            <a:r>
              <a:rPr lang="en-US" altLang="zh-CN" dirty="0"/>
              <a:t>CP: sacrifice A</a:t>
            </a:r>
            <a:endParaRPr lang="en-US" altLang="zh-CN" dirty="0"/>
          </a:p>
          <a:p>
            <a:pPr lvl="1"/>
            <a:r>
              <a:rPr lang="en-US" altLang="zh-CN" dirty="0"/>
              <a:t>If you are selling train ticket but cannot deliver</a:t>
            </a:r>
            <a:endParaRPr lang="en-US" altLang="zh-CN" dirty="0"/>
          </a:p>
          <a:p>
            <a:pPr lvl="1"/>
            <a:r>
              <a:rPr lang="en-US" altLang="zh-CN" dirty="0"/>
              <a:t>Customer may sue you</a:t>
            </a:r>
            <a:endParaRPr lang="en-US" altLang="zh-CN" dirty="0"/>
          </a:p>
          <a:p>
            <a:pPr lvl="1"/>
            <a:r>
              <a:rPr lang="en-US" altLang="zh-CN" dirty="0"/>
              <a:t>But the user can fail to buy the ticket, e.g., 12306 during spring festival in the last few years</a:t>
            </a:r>
            <a:endParaRPr lang="zh-CN" altLang="en-US" dirty="0"/>
          </a:p>
          <a:p>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656276" y="3716999"/>
            <a:ext cx="732606" cy="720463"/>
          </a:xfrm>
          <a:prstGeom prst="rect">
            <a:avLst/>
          </a:prstGeom>
        </p:spPr>
      </p:pic>
      <p:pic>
        <p:nvPicPr>
          <p:cNvPr id="1026" name="Picture 2" descr="China&amp;#39;s Alibaba Adds Voice Recognition To Its Taobao App | Chinese new year  wishes, App, ?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200" y="2090550"/>
            <a:ext cx="900758" cy="766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CAP</a:t>
            </a:r>
            <a:r>
              <a:rPr kumimoji="1" lang="en-US" altLang="zh-CN" b="0" dirty="0"/>
              <a:t>: </a:t>
            </a:r>
            <a:r>
              <a:rPr kumimoji="1" lang="en-US" altLang="zh-CN" b="0" dirty="0">
                <a:solidFill>
                  <a:srgbClr val="FF0000"/>
                </a:solidFill>
              </a:rPr>
              <a:t>n</a:t>
            </a:r>
            <a:r>
              <a:rPr lang="en-US" altLang="zh-CN" b="0" dirty="0">
                <a:solidFill>
                  <a:srgbClr val="FF0000"/>
                </a:solidFill>
              </a:rPr>
              <a:t>ot a Binary Decision</a:t>
            </a:r>
            <a:endParaRPr kumimoji="1" lang="en-US" altLang="zh-CN" b="0" dirty="0">
              <a:solidFill>
                <a:srgbClr val="FF0000"/>
              </a:solidFill>
            </a:endParaRPr>
          </a:p>
        </p:txBody>
      </p:sp>
      <p:sp>
        <p:nvSpPr>
          <p:cNvPr id="3" name="内容占位符 2"/>
          <p:cNvSpPr>
            <a:spLocks noGrp="1"/>
          </p:cNvSpPr>
          <p:nvPr>
            <p:ph idx="1"/>
          </p:nvPr>
        </p:nvSpPr>
        <p:spPr>
          <a:xfrm>
            <a:off x="457200" y="1129308"/>
            <a:ext cx="8686800" cy="3771636"/>
          </a:xfrm>
        </p:spPr>
        <p:txBody>
          <a:bodyPr/>
          <a:lstStyle/>
          <a:p>
            <a:r>
              <a:rPr lang="en-US" altLang="zh-CN" dirty="0"/>
              <a:t>Example: a CP system does not mean no "A" at all during network partition</a:t>
            </a:r>
            <a:endParaRPr lang="en-US" altLang="zh-CN" dirty="0"/>
          </a:p>
          <a:p>
            <a:pPr lvl="1"/>
            <a:r>
              <a:rPr lang="en-US" altLang="zh-CN" dirty="0"/>
              <a:t>If the Euro zone and US zone are disconnected, the US zone can still keep available</a:t>
            </a:r>
            <a:endParaRPr lang="en-US" altLang="zh-CN" dirty="0"/>
          </a:p>
          <a:p>
            <a:pPr lvl="1"/>
            <a:r>
              <a:rPr lang="en-US" altLang="zh-CN" dirty="0"/>
              <a:t>Only the Euro zone is not available</a:t>
            </a:r>
            <a:endParaRPr lang="en-US" altLang="zh-CN" dirty="0"/>
          </a:p>
          <a:p>
            <a:pPr lvl="1"/>
            <a:r>
              <a:rPr lang="en-US" altLang="zh-CN" dirty="0"/>
              <a:t>When the network connects again, apply US zone data to Euro zone for consistency</a:t>
            </a:r>
            <a:endParaRPr lang="zh-CN" altLang="en-US" dirty="0"/>
          </a:p>
          <a:p>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5" name="文本框 4"/>
          <p:cNvSpPr txBox="1"/>
          <p:nvPr/>
        </p:nvSpPr>
        <p:spPr>
          <a:xfrm>
            <a:off x="499110" y="3505835"/>
            <a:ext cx="8107680" cy="645160"/>
          </a:xfrm>
          <a:prstGeom prst="rect">
            <a:avLst/>
          </a:prstGeom>
          <a:noFill/>
        </p:spPr>
        <p:txBody>
          <a:bodyPr wrap="none" rtlCol="0">
            <a:spAutoFit/>
          </a:bodyPr>
          <a:p>
            <a:r>
              <a:rPr lang="zh-CN" altLang="en-US"/>
              <a:t>要注意如选择了</a:t>
            </a:r>
            <a:r>
              <a:rPr lang="en-US" altLang="zh-CN"/>
              <a:t>CP</a:t>
            </a:r>
            <a:r>
              <a:rPr lang="zh-CN" altLang="en-US"/>
              <a:t>，并不是说就一定完全放弃了</a:t>
            </a:r>
            <a:r>
              <a:rPr lang="en-US" altLang="zh-CN"/>
              <a:t>availibility</a:t>
            </a:r>
            <a:r>
              <a:rPr lang="zh-CN" altLang="en-US"/>
              <a:t>，因为系统是分布式</a:t>
            </a:r>
            <a:endParaRPr lang="zh-CN" altLang="en-US"/>
          </a:p>
          <a:p>
            <a:r>
              <a:rPr lang="zh-CN" altLang="en-US"/>
              <a:t>的，可能存在部分正常的情况。</a:t>
            </a:r>
            <a:r>
              <a:rPr lang="en-US" altLang="zh-CN"/>
              <a:t>AP</a:t>
            </a:r>
            <a:r>
              <a:rPr lang="zh-CN" altLang="en-US"/>
              <a:t>同理。</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a:t>
            </a:r>
            <a:r>
              <a:rPr kumimoji="1" lang="en-US" altLang="zh-CN" b="0" dirty="0">
                <a:solidFill>
                  <a:srgbClr val="FF0000"/>
                </a:solidFill>
              </a:rPr>
              <a:t>ideal</a:t>
            </a:r>
            <a:r>
              <a:rPr kumimoji="1" lang="en-US" altLang="zh-CN" b="0" dirty="0">
                <a:solidFill>
                  <a:schemeClr val="tx1"/>
                </a:solidFill>
              </a:rPr>
              <a:t>) properties of distributed systems </a:t>
            </a:r>
            <a:endParaRPr kumimoji="1" lang="zh-CN" altLang="en-US" b="0" dirty="0">
              <a:solidFill>
                <a:schemeClr val="tx1"/>
              </a:solidFill>
            </a:endParaRPr>
          </a:p>
        </p:txBody>
      </p:sp>
      <p:sp>
        <p:nvSpPr>
          <p:cNvPr id="9" name="矩形 8"/>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endParaRPr kumimoji="1" lang="en-US" altLang="zh-CN" sz="2400" dirty="0">
              <a:solidFill>
                <a:srgbClr val="C00000"/>
              </a:solidFill>
            </a:endParaRPr>
          </a:p>
        </p:txBody>
      </p:sp>
      <p:sp>
        <p:nvSpPr>
          <p:cNvPr id="13" name="矩形 12"/>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endParaRPr kumimoji="1" lang="en-US" altLang="zh-CN" sz="2400" dirty="0">
              <a:solidFill>
                <a:srgbClr val="C00000"/>
              </a:solidFill>
            </a:endParaRPr>
          </a:p>
          <a:p>
            <a:endParaRPr lang="zh-CN" altLang="en-US" sz="2400" dirty="0">
              <a:solidFill>
                <a:srgbClr val="C00000"/>
              </a:solidFill>
            </a:endParaRPr>
          </a:p>
        </p:txBody>
      </p:sp>
      <p:sp>
        <p:nvSpPr>
          <p:cNvPr id="24" name="矩形 23"/>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6" name="多边形"/>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28" name="矩形 27"/>
          <p:cNvSpPr/>
          <p:nvPr/>
        </p:nvSpPr>
        <p:spPr>
          <a:xfrm>
            <a:off x="1456222" y="1058971"/>
            <a:ext cx="6474849" cy="461665"/>
          </a:xfrm>
          <a:prstGeom prst="rect">
            <a:avLst/>
          </a:prstGeom>
        </p:spPr>
        <p:txBody>
          <a:bodyPr wrap="none">
            <a:spAutoFit/>
          </a:bodyPr>
          <a:lstStyle/>
          <a:p>
            <a:r>
              <a:rPr kumimoji="1" lang="en-US" altLang="zh-CN" sz="2400" b="1" dirty="0"/>
              <a:t>Can our system handle a larger workload? </a:t>
            </a:r>
            <a:endParaRPr lang="zh-CN" altLang="en-US" sz="2400" b="1" dirty="0"/>
          </a:p>
        </p:txBody>
      </p:sp>
      <p:sp>
        <p:nvSpPr>
          <p:cNvPr id="29" name="矩形 28"/>
          <p:cNvSpPr/>
          <p:nvPr/>
        </p:nvSpPr>
        <p:spPr>
          <a:xfrm>
            <a:off x="5934512" y="2011370"/>
            <a:ext cx="3305053" cy="830997"/>
          </a:xfrm>
          <a:prstGeom prst="rect">
            <a:avLst/>
          </a:prstGeom>
        </p:spPr>
        <p:txBody>
          <a:bodyPr wrap="square">
            <a:spAutoFit/>
          </a:bodyPr>
          <a:lstStyle/>
          <a:p>
            <a:r>
              <a:rPr kumimoji="1" lang="en-US" altLang="zh-CN" sz="2400" b="1" dirty="0"/>
              <a:t>How fast is our system?</a:t>
            </a:r>
            <a:endParaRPr lang="zh-CN" altLang="en-US" sz="2400" b="1" dirty="0"/>
          </a:p>
        </p:txBody>
      </p:sp>
      <p:sp>
        <p:nvSpPr>
          <p:cNvPr id="31" name="矩形 30"/>
          <p:cNvSpPr/>
          <p:nvPr/>
        </p:nvSpPr>
        <p:spPr>
          <a:xfrm>
            <a:off x="5329569" y="4760065"/>
            <a:ext cx="3305053" cy="830997"/>
          </a:xfrm>
          <a:prstGeom prst="rect">
            <a:avLst/>
          </a:prstGeom>
        </p:spPr>
        <p:txBody>
          <a:bodyPr wrap="square">
            <a:spAutoFit/>
          </a:bodyPr>
          <a:lstStyle/>
          <a:p>
            <a:r>
              <a:rPr kumimoji="1" lang="en-US" altLang="zh-CN" sz="2400" b="1" dirty="0"/>
              <a:t>What if some component crash? </a:t>
            </a:r>
            <a:endParaRPr lang="zh-CN" altLang="en-US" sz="2400" b="1" dirty="0"/>
          </a:p>
        </p:txBody>
      </p:sp>
      <p:sp>
        <p:nvSpPr>
          <p:cNvPr id="32" name="矩形 31"/>
          <p:cNvSpPr/>
          <p:nvPr/>
        </p:nvSpPr>
        <p:spPr>
          <a:xfrm>
            <a:off x="989579" y="4760065"/>
            <a:ext cx="3661405" cy="830997"/>
          </a:xfrm>
          <a:prstGeom prst="rect">
            <a:avLst/>
          </a:prstGeom>
        </p:spPr>
        <p:txBody>
          <a:bodyPr wrap="square">
            <a:spAutoFit/>
          </a:bodyPr>
          <a:lstStyle/>
          <a:p>
            <a:r>
              <a:rPr kumimoji="1" lang="en-US" altLang="zh-CN" sz="2400" b="1" dirty="0"/>
              <a:t>Is our data/computation</a:t>
            </a:r>
            <a:endParaRPr kumimoji="1" lang="en-US" altLang="zh-CN" sz="2400" b="1" dirty="0"/>
          </a:p>
          <a:p>
            <a:r>
              <a:rPr kumimoji="1" lang="en-US" altLang="zh-CN" sz="2400" b="1" dirty="0"/>
              <a:t>correct? </a:t>
            </a:r>
            <a:endParaRPr lang="zh-CN" altLang="en-US" sz="2400" b="1" dirty="0"/>
          </a:p>
        </p:txBody>
      </p:sp>
      <p:sp>
        <p:nvSpPr>
          <p:cNvPr id="33" name="矩形 32"/>
          <p:cNvSpPr/>
          <p:nvPr/>
        </p:nvSpPr>
        <p:spPr>
          <a:xfrm>
            <a:off x="278685" y="2011369"/>
            <a:ext cx="3661405" cy="830997"/>
          </a:xfrm>
          <a:prstGeom prst="rect">
            <a:avLst/>
          </a:prstGeom>
        </p:spPr>
        <p:txBody>
          <a:bodyPr wrap="square">
            <a:spAutoFit/>
          </a:bodyPr>
          <a:lstStyle/>
          <a:p>
            <a:r>
              <a:rPr kumimoji="1" lang="en-US" altLang="zh-CN" sz="2400" b="1" dirty="0"/>
              <a:t>How easy the developer</a:t>
            </a:r>
            <a:endParaRPr kumimoji="1" lang="en-US" altLang="zh-CN" sz="2400" b="1" dirty="0"/>
          </a:p>
          <a:p>
            <a:r>
              <a:rPr kumimoji="1" lang="en-US" altLang="zh-CN" sz="2400" b="1" dirty="0"/>
              <a:t>can use our system?</a:t>
            </a:r>
            <a:endParaRPr lang="zh-CN" altLang="en-US" sz="24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endParaRPr kumimoji="1" lang="en-US" altLang="zh-CN" sz="2400" dirty="0">
              <a:solidFill>
                <a:srgbClr val="C00000"/>
              </a:solidFill>
            </a:endParaRPr>
          </a:p>
        </p:txBody>
      </p:sp>
      <p:sp>
        <p:nvSpPr>
          <p:cNvPr id="13" name="矩形 12"/>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endParaRPr kumimoji="1" lang="en-US" altLang="zh-CN" sz="2400" dirty="0">
              <a:solidFill>
                <a:srgbClr val="C00000"/>
              </a:solidFill>
            </a:endParaRPr>
          </a:p>
          <a:p>
            <a:endParaRPr lang="zh-CN" altLang="en-US" sz="2400" dirty="0">
              <a:solidFill>
                <a:srgbClr val="C00000"/>
              </a:solidFill>
            </a:endParaRPr>
          </a:p>
        </p:txBody>
      </p:sp>
      <p:sp>
        <p:nvSpPr>
          <p:cNvPr id="14" name="矩形 13"/>
          <p:cNvSpPr/>
          <p:nvPr/>
        </p:nvSpPr>
        <p:spPr>
          <a:xfrm>
            <a:off x="1698986" y="1245508"/>
            <a:ext cx="1107996" cy="369332"/>
          </a:xfrm>
          <a:prstGeom prst="rect">
            <a:avLst/>
          </a:prstGeom>
        </p:spPr>
        <p:txBody>
          <a:bodyPr wrap="none">
            <a:spAutoFit/>
          </a:bodyPr>
          <a:lstStyle/>
          <a:p>
            <a:r>
              <a:rPr kumimoji="1" lang="en-US" altLang="zh-CN" dirty="0" err="1"/>
              <a:t>Sharding</a:t>
            </a:r>
            <a:endParaRPr lang="zh-CN" altLang="en-US" dirty="0"/>
          </a:p>
        </p:txBody>
      </p:sp>
      <p:sp>
        <p:nvSpPr>
          <p:cNvPr id="15" name="矩形 14"/>
          <p:cNvSpPr/>
          <p:nvPr/>
        </p:nvSpPr>
        <p:spPr>
          <a:xfrm>
            <a:off x="6662661" y="1244991"/>
            <a:ext cx="1672253" cy="369332"/>
          </a:xfrm>
          <a:prstGeom prst="rect">
            <a:avLst/>
          </a:prstGeom>
        </p:spPr>
        <p:txBody>
          <a:bodyPr wrap="none">
            <a:spAutoFit/>
          </a:bodyPr>
          <a:lstStyle/>
          <a:p>
            <a:r>
              <a:rPr kumimoji="1" lang="en-US" altLang="zh-CN" dirty="0"/>
              <a:t>New hardware</a:t>
            </a:r>
            <a:endParaRPr lang="zh-CN" altLang="en-US" dirty="0"/>
          </a:p>
        </p:txBody>
      </p:sp>
      <p:sp>
        <p:nvSpPr>
          <p:cNvPr id="16" name="矩形 15"/>
          <p:cNvSpPr/>
          <p:nvPr/>
        </p:nvSpPr>
        <p:spPr>
          <a:xfrm>
            <a:off x="3098570" y="1251751"/>
            <a:ext cx="1326004" cy="369332"/>
          </a:xfrm>
          <a:prstGeom prst="rect">
            <a:avLst/>
          </a:prstGeom>
        </p:spPr>
        <p:txBody>
          <a:bodyPr wrap="none">
            <a:spAutoFit/>
          </a:bodyPr>
          <a:lstStyle/>
          <a:p>
            <a:r>
              <a:rPr kumimoji="1" lang="en-US" altLang="zh-CN" dirty="0"/>
              <a:t>Replication</a:t>
            </a:r>
            <a:endParaRPr lang="zh-CN" altLang="en-US" dirty="0"/>
          </a:p>
        </p:txBody>
      </p:sp>
      <p:sp>
        <p:nvSpPr>
          <p:cNvPr id="19" name="矩形 18"/>
          <p:cNvSpPr/>
          <p:nvPr/>
        </p:nvSpPr>
        <p:spPr>
          <a:xfrm>
            <a:off x="213265" y="3258191"/>
            <a:ext cx="3044423" cy="369332"/>
          </a:xfrm>
          <a:prstGeom prst="rect">
            <a:avLst/>
          </a:prstGeom>
        </p:spPr>
        <p:txBody>
          <a:bodyPr wrap="none">
            <a:spAutoFit/>
          </a:bodyPr>
          <a:lstStyle/>
          <a:p>
            <a:r>
              <a:rPr kumimoji="1" lang="en-US" altLang="zh-CN" dirty="0"/>
              <a:t>DSM, RPC, MapReduce, …</a:t>
            </a:r>
            <a:endParaRPr lang="zh-CN" altLang="en-US" dirty="0"/>
          </a:p>
        </p:txBody>
      </p:sp>
      <p:sp>
        <p:nvSpPr>
          <p:cNvPr id="20" name="矩形 19"/>
          <p:cNvSpPr/>
          <p:nvPr/>
        </p:nvSpPr>
        <p:spPr>
          <a:xfrm>
            <a:off x="5339887" y="4732893"/>
            <a:ext cx="2967479" cy="369332"/>
          </a:xfrm>
          <a:prstGeom prst="rect">
            <a:avLst/>
          </a:prstGeom>
        </p:spPr>
        <p:txBody>
          <a:bodyPr wrap="none">
            <a:spAutoFit/>
          </a:bodyPr>
          <a:lstStyle/>
          <a:p>
            <a:r>
              <a:rPr kumimoji="1" lang="en-US" altLang="zh-CN" dirty="0"/>
              <a:t>High availability: replication</a:t>
            </a:r>
            <a:endParaRPr lang="zh-CN" altLang="en-US" dirty="0"/>
          </a:p>
        </p:txBody>
      </p:sp>
      <p:sp>
        <p:nvSpPr>
          <p:cNvPr id="21" name="矩形 20"/>
          <p:cNvSpPr/>
          <p:nvPr/>
        </p:nvSpPr>
        <p:spPr>
          <a:xfrm>
            <a:off x="5317257" y="5064862"/>
            <a:ext cx="3732625" cy="369332"/>
          </a:xfrm>
          <a:prstGeom prst="rect">
            <a:avLst/>
          </a:prstGeom>
        </p:spPr>
        <p:txBody>
          <a:bodyPr wrap="none">
            <a:spAutoFit/>
          </a:bodyPr>
          <a:lstStyle/>
          <a:p>
            <a:r>
              <a:rPr kumimoji="1" lang="en-US" altLang="zh-CN" dirty="0"/>
              <a:t>Durability: atomicity</a:t>
            </a:r>
            <a:r>
              <a:rPr kumimoji="1" lang="en-US" altLang="zh-CN"/>
              <a:t>, logging</a:t>
            </a:r>
            <a:r>
              <a:rPr kumimoji="1" lang="en-US" altLang="zh-CN" dirty="0"/>
              <a:t>, etc. </a:t>
            </a:r>
            <a:endParaRPr lang="zh-CN" altLang="en-US" dirty="0"/>
          </a:p>
        </p:txBody>
      </p:sp>
      <p:sp>
        <p:nvSpPr>
          <p:cNvPr id="22" name="矩形 21"/>
          <p:cNvSpPr/>
          <p:nvPr/>
        </p:nvSpPr>
        <p:spPr>
          <a:xfrm>
            <a:off x="1681465" y="4699384"/>
            <a:ext cx="2839239" cy="646331"/>
          </a:xfrm>
          <a:prstGeom prst="rect">
            <a:avLst/>
          </a:prstGeom>
        </p:spPr>
        <p:txBody>
          <a:bodyPr wrap="none">
            <a:spAutoFit/>
          </a:bodyPr>
          <a:lstStyle/>
          <a:p>
            <a:r>
              <a:rPr kumimoji="1" lang="en-US" altLang="zh-CN" dirty="0"/>
              <a:t>Sequential, eventual, </a:t>
            </a:r>
            <a:endParaRPr kumimoji="1" lang="en-US" altLang="zh-CN" dirty="0"/>
          </a:p>
          <a:p>
            <a:r>
              <a:rPr kumimoji="1" lang="en-US" altLang="zh-CN" dirty="0"/>
              <a:t>consensus, isolation, etc. </a:t>
            </a:r>
            <a:endParaRPr lang="zh-CN" altLang="en-US" dirty="0"/>
          </a:p>
        </p:txBody>
      </p:sp>
      <p:sp>
        <p:nvSpPr>
          <p:cNvPr id="23" name="矩形 22"/>
          <p:cNvSpPr/>
          <p:nvPr/>
        </p:nvSpPr>
        <p:spPr>
          <a:xfrm>
            <a:off x="4716162" y="1245508"/>
            <a:ext cx="1749197" cy="369332"/>
          </a:xfrm>
          <a:prstGeom prst="rect">
            <a:avLst/>
          </a:prstGeom>
        </p:spPr>
        <p:txBody>
          <a:bodyPr wrap="none">
            <a:spAutoFit/>
          </a:bodyPr>
          <a:lstStyle/>
          <a:p>
            <a:r>
              <a:rPr kumimoji="1" lang="en-US" altLang="zh-CN" dirty="0"/>
              <a:t>Load balancing</a:t>
            </a:r>
            <a:endParaRPr lang="zh-CN" altLang="en-US" dirty="0"/>
          </a:p>
        </p:txBody>
      </p:sp>
      <p:sp>
        <p:nvSpPr>
          <p:cNvPr id="24" name="矩形 23"/>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5" name="矩形 24"/>
          <p:cNvSpPr/>
          <p:nvPr/>
        </p:nvSpPr>
        <p:spPr>
          <a:xfrm>
            <a:off x="6321488" y="3258192"/>
            <a:ext cx="1031051" cy="369332"/>
          </a:xfrm>
          <a:prstGeom prst="rect">
            <a:avLst/>
          </a:prstGeom>
        </p:spPr>
        <p:txBody>
          <a:bodyPr wrap="none">
            <a:spAutoFit/>
          </a:bodyPr>
          <a:lstStyle/>
          <a:p>
            <a:r>
              <a:rPr kumimoji="1" lang="en-US" altLang="zh-CN" dirty="0"/>
              <a:t>Caching</a:t>
            </a:r>
            <a:endParaRPr lang="zh-CN" altLang="en-US" dirty="0"/>
          </a:p>
        </p:txBody>
      </p:sp>
      <p:sp>
        <p:nvSpPr>
          <p:cNvPr id="26" name="多边形"/>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dirty="0"/>
          </a:p>
        </p:txBody>
      </p:sp>
      <p:sp>
        <p:nvSpPr>
          <p:cNvPr id="3" name="内容占位符 2"/>
          <p:cNvSpPr>
            <a:spLocks noGrp="1"/>
          </p:cNvSpPr>
          <p:nvPr>
            <p:ph idx="1"/>
          </p:nvPr>
        </p:nvSpPr>
        <p:spPr>
          <a:xfrm>
            <a:off x="457200" y="1129308"/>
            <a:ext cx="8229600" cy="1047770"/>
          </a:xfrm>
        </p:spPr>
        <p:txBody>
          <a:bodyPr/>
          <a:lstStyle/>
          <a:p>
            <a:r>
              <a:rPr kumimoji="1" lang="en-US" altLang="zh-CN" dirty="0"/>
              <a:t>These properties typically cannot achieve at the same time </a:t>
            </a:r>
            <a:endParaRPr kumimoji="1" lang="en-US" altLang="zh-CN" dirty="0"/>
          </a:p>
          <a:p>
            <a:pPr lvl="1"/>
            <a:r>
              <a:rPr kumimoji="1" lang="en-US" altLang="zh-CN" dirty="0"/>
              <a:t>The adults want them all, but the reality forces them to make trade-offs </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6" name="矩形 5"/>
          <p:cNvSpPr/>
          <p:nvPr/>
        </p:nvSpPr>
        <p:spPr>
          <a:xfrm>
            <a:off x="1456545"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7" name="矩形 6"/>
          <p:cNvSpPr/>
          <p:nvPr/>
        </p:nvSpPr>
        <p:spPr>
          <a:xfrm>
            <a:off x="830443"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8" name="矩形 7"/>
          <p:cNvSpPr/>
          <p:nvPr/>
        </p:nvSpPr>
        <p:spPr>
          <a:xfrm>
            <a:off x="2124025" y="3398729"/>
            <a:ext cx="1242648" cy="276999"/>
          </a:xfrm>
          <a:prstGeom prst="rect">
            <a:avLst/>
          </a:prstGeom>
        </p:spPr>
        <p:txBody>
          <a:bodyPr wrap="none">
            <a:spAutoFit/>
          </a:bodyPr>
          <a:lstStyle/>
          <a:p>
            <a:r>
              <a:rPr kumimoji="1" lang="en-US" altLang="zh-CN" sz="1200" dirty="0">
                <a:solidFill>
                  <a:srgbClr val="C00000"/>
                </a:solidFill>
              </a:rPr>
              <a:t>Fault tolerance </a:t>
            </a:r>
            <a:endParaRPr kumimoji="1" lang="en-US" altLang="zh-CN" sz="1200" dirty="0">
              <a:solidFill>
                <a:srgbClr val="C00000"/>
              </a:solidFill>
            </a:endParaRPr>
          </a:p>
        </p:txBody>
      </p:sp>
      <p:sp>
        <p:nvSpPr>
          <p:cNvPr id="9" name="矩形 8"/>
          <p:cNvSpPr/>
          <p:nvPr/>
        </p:nvSpPr>
        <p:spPr>
          <a:xfrm>
            <a:off x="513411" y="2812683"/>
            <a:ext cx="1087157" cy="461665"/>
          </a:xfrm>
          <a:prstGeom prst="rect">
            <a:avLst/>
          </a:prstGeom>
        </p:spPr>
        <p:txBody>
          <a:bodyPr wrap="none">
            <a:spAutoFit/>
          </a:bodyPr>
          <a:lstStyle/>
          <a:p>
            <a:r>
              <a:rPr kumimoji="1" lang="en-US" altLang="zh-CN" sz="1200" dirty="0">
                <a:solidFill>
                  <a:srgbClr val="C00000"/>
                </a:solidFill>
              </a:rPr>
              <a:t>Ease of </a:t>
            </a:r>
            <a:endParaRPr kumimoji="1" lang="en-US" altLang="zh-CN" sz="1200" dirty="0">
              <a:solidFill>
                <a:srgbClr val="C00000"/>
              </a:solidFill>
            </a:endParaRPr>
          </a:p>
          <a:p>
            <a:r>
              <a:rPr kumimoji="1" lang="en-US" altLang="zh-CN" sz="1200" dirty="0">
                <a:solidFill>
                  <a:srgbClr val="C00000"/>
                </a:solidFill>
              </a:rPr>
              <a:t>programming</a:t>
            </a:r>
            <a:endParaRPr lang="zh-CN" altLang="en-US" sz="1200" dirty="0">
              <a:solidFill>
                <a:srgbClr val="C00000"/>
              </a:solidFill>
            </a:endParaRPr>
          </a:p>
        </p:txBody>
      </p:sp>
      <p:sp>
        <p:nvSpPr>
          <p:cNvPr id="10" name="矩形 9"/>
          <p:cNvSpPr/>
          <p:nvPr/>
        </p:nvSpPr>
        <p:spPr>
          <a:xfrm>
            <a:off x="2213793"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11" name="多边形"/>
          <p:cNvSpPr>
            <a:spLocks noChangeAspect="1"/>
          </p:cNvSpPr>
          <p:nvPr/>
        </p:nvSpPr>
        <p:spPr>
          <a:xfrm>
            <a:off x="1576523"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12" name="矩形 11"/>
          <p:cNvSpPr/>
          <p:nvPr/>
        </p:nvSpPr>
        <p:spPr>
          <a:xfrm>
            <a:off x="457200" y="2137420"/>
            <a:ext cx="3429144" cy="369332"/>
          </a:xfrm>
          <a:prstGeom prst="rect">
            <a:avLst/>
          </a:prstGeom>
        </p:spPr>
        <p:txBody>
          <a:bodyPr wrap="none">
            <a:spAutoFit/>
          </a:bodyPr>
          <a:lstStyle/>
          <a:p>
            <a:r>
              <a:rPr kumimoji="1" lang="en-US" altLang="zh-CN" b="1" u="sng" dirty="0"/>
              <a:t>Remote Procedure Call (RPC)</a:t>
            </a:r>
            <a:endParaRPr lang="zh-CN" altLang="en-US" b="1" u="sng" dirty="0"/>
          </a:p>
        </p:txBody>
      </p:sp>
      <p:sp>
        <p:nvSpPr>
          <p:cNvPr id="13" name="多边形"/>
          <p:cNvSpPr>
            <a:spLocks noChangeAspect="1"/>
          </p:cNvSpPr>
          <p:nvPr/>
        </p:nvSpPr>
        <p:spPr>
          <a:xfrm>
            <a:off x="1680989" y="2850206"/>
            <a:ext cx="518851" cy="480199"/>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1" fmla="*/ 0 w 300020"/>
              <a:gd name="connsiteY0-2" fmla="*/ 105804 h 276998"/>
              <a:gd name="connsiteX1-3" fmla="*/ 150010 w 300020"/>
              <a:gd name="connsiteY1-4" fmla="*/ 0 h 276998"/>
              <a:gd name="connsiteX2-5" fmla="*/ 300020 w 300020"/>
              <a:gd name="connsiteY2-6" fmla="*/ 105804 h 276998"/>
              <a:gd name="connsiteX3-7" fmla="*/ 211460 w 300020"/>
              <a:gd name="connsiteY3-8" fmla="*/ 237921 h 276998"/>
              <a:gd name="connsiteX4-9" fmla="*/ 57299 w 300020"/>
              <a:gd name="connsiteY4-10" fmla="*/ 276998 h 276998"/>
              <a:gd name="connsiteX5-11" fmla="*/ 0 w 300020"/>
              <a:gd name="connsiteY5-12" fmla="*/ 105804 h 276998"/>
              <a:gd name="connsiteX0-13" fmla="*/ 0 w 487590"/>
              <a:gd name="connsiteY0-14" fmla="*/ 105804 h 276998"/>
              <a:gd name="connsiteX1-15" fmla="*/ 150010 w 487590"/>
              <a:gd name="connsiteY1-16" fmla="*/ 0 h 276998"/>
              <a:gd name="connsiteX2-17" fmla="*/ 487590 w 487590"/>
              <a:gd name="connsiteY2-18" fmla="*/ 66727 h 276998"/>
              <a:gd name="connsiteX3-19" fmla="*/ 211460 w 487590"/>
              <a:gd name="connsiteY3-20" fmla="*/ 237921 h 276998"/>
              <a:gd name="connsiteX4-21" fmla="*/ 57299 w 487590"/>
              <a:gd name="connsiteY4-22" fmla="*/ 276998 h 276998"/>
              <a:gd name="connsiteX5-23" fmla="*/ 0 w 487590"/>
              <a:gd name="connsiteY5-24" fmla="*/ 105804 h 276998"/>
              <a:gd name="connsiteX0-25" fmla="*/ 0 w 456328"/>
              <a:gd name="connsiteY0-26" fmla="*/ 105804 h 276998"/>
              <a:gd name="connsiteX1-27" fmla="*/ 150010 w 456328"/>
              <a:gd name="connsiteY1-28" fmla="*/ 0 h 276998"/>
              <a:gd name="connsiteX2-29" fmla="*/ 456328 w 456328"/>
              <a:gd name="connsiteY2-30" fmla="*/ 66727 h 276998"/>
              <a:gd name="connsiteX3-31" fmla="*/ 211460 w 456328"/>
              <a:gd name="connsiteY3-32" fmla="*/ 237921 h 276998"/>
              <a:gd name="connsiteX4-33" fmla="*/ 57299 w 456328"/>
              <a:gd name="connsiteY4-34" fmla="*/ 276998 h 276998"/>
              <a:gd name="connsiteX5-35" fmla="*/ 0 w 456328"/>
              <a:gd name="connsiteY5-36" fmla="*/ 105804 h 276998"/>
              <a:gd name="connsiteX0-37" fmla="*/ 0 w 456328"/>
              <a:gd name="connsiteY0-38" fmla="*/ 254297 h 425491"/>
              <a:gd name="connsiteX1-39" fmla="*/ 142195 w 456328"/>
              <a:gd name="connsiteY1-40" fmla="*/ 0 h 425491"/>
              <a:gd name="connsiteX2-41" fmla="*/ 456328 w 456328"/>
              <a:gd name="connsiteY2-42" fmla="*/ 215220 h 425491"/>
              <a:gd name="connsiteX3-43" fmla="*/ 211460 w 456328"/>
              <a:gd name="connsiteY3-44" fmla="*/ 386414 h 425491"/>
              <a:gd name="connsiteX4-45" fmla="*/ 57299 w 456328"/>
              <a:gd name="connsiteY4-46" fmla="*/ 425491 h 425491"/>
              <a:gd name="connsiteX5-47" fmla="*/ 0 w 456328"/>
              <a:gd name="connsiteY5-48" fmla="*/ 254297 h 425491"/>
              <a:gd name="connsiteX0-49" fmla="*/ 0 w 518851"/>
              <a:gd name="connsiteY0-50" fmla="*/ 230851 h 425491"/>
              <a:gd name="connsiteX1-51" fmla="*/ 204718 w 518851"/>
              <a:gd name="connsiteY1-52" fmla="*/ 0 h 425491"/>
              <a:gd name="connsiteX2-53" fmla="*/ 518851 w 518851"/>
              <a:gd name="connsiteY2-54" fmla="*/ 215220 h 425491"/>
              <a:gd name="connsiteX3-55" fmla="*/ 273983 w 518851"/>
              <a:gd name="connsiteY3-56" fmla="*/ 386414 h 425491"/>
              <a:gd name="connsiteX4-57" fmla="*/ 119822 w 518851"/>
              <a:gd name="connsiteY4-58" fmla="*/ 425491 h 425491"/>
              <a:gd name="connsiteX5-59" fmla="*/ 0 w 518851"/>
              <a:gd name="connsiteY5-60" fmla="*/ 230851 h 425491"/>
              <a:gd name="connsiteX0-61" fmla="*/ 0 w 518851"/>
              <a:gd name="connsiteY0-62" fmla="*/ 230851 h 480199"/>
              <a:gd name="connsiteX1-63" fmla="*/ 204718 w 518851"/>
              <a:gd name="connsiteY1-64" fmla="*/ 0 h 480199"/>
              <a:gd name="connsiteX2-65" fmla="*/ 518851 w 518851"/>
              <a:gd name="connsiteY2-66" fmla="*/ 215220 h 480199"/>
              <a:gd name="connsiteX3-67" fmla="*/ 273983 w 518851"/>
              <a:gd name="connsiteY3-68" fmla="*/ 386414 h 480199"/>
              <a:gd name="connsiteX4-69" fmla="*/ 72930 w 518851"/>
              <a:gd name="connsiteY4-70" fmla="*/ 480199 h 480199"/>
              <a:gd name="connsiteX5-71" fmla="*/ 0 w 518851"/>
              <a:gd name="connsiteY5-72" fmla="*/ 230851 h 4801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18851" h="480199">
                <a:moveTo>
                  <a:pt x="0" y="230851"/>
                </a:moveTo>
                <a:lnTo>
                  <a:pt x="204718" y="0"/>
                </a:lnTo>
                <a:lnTo>
                  <a:pt x="518851" y="215220"/>
                </a:lnTo>
                <a:lnTo>
                  <a:pt x="273983" y="386414"/>
                </a:lnTo>
                <a:lnTo>
                  <a:pt x="72930" y="480199"/>
                </a:lnTo>
                <a:lnTo>
                  <a:pt x="0" y="230851"/>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14" name="矩形 13"/>
          <p:cNvSpPr/>
          <p:nvPr/>
        </p:nvSpPr>
        <p:spPr>
          <a:xfrm>
            <a:off x="4584006" y="2137420"/>
            <a:ext cx="3929281" cy="369332"/>
          </a:xfrm>
          <a:prstGeom prst="rect">
            <a:avLst/>
          </a:prstGeom>
        </p:spPr>
        <p:txBody>
          <a:bodyPr wrap="none">
            <a:spAutoFit/>
          </a:bodyPr>
          <a:lstStyle/>
          <a:p>
            <a:r>
              <a:rPr kumimoji="1" lang="en-US" altLang="zh-CN" b="1" u="sng" dirty="0"/>
              <a:t>Distributed Shared Memory (DSM)</a:t>
            </a:r>
            <a:endParaRPr lang="zh-CN" altLang="en-US" b="1" u="sng" dirty="0"/>
          </a:p>
        </p:txBody>
      </p:sp>
      <p:sp>
        <p:nvSpPr>
          <p:cNvPr id="15" name="矩形 14"/>
          <p:cNvSpPr/>
          <p:nvPr/>
        </p:nvSpPr>
        <p:spPr>
          <a:xfrm>
            <a:off x="5731158"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16" name="矩形 15"/>
          <p:cNvSpPr/>
          <p:nvPr/>
        </p:nvSpPr>
        <p:spPr>
          <a:xfrm>
            <a:off x="5105056"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17" name="矩形 16"/>
          <p:cNvSpPr/>
          <p:nvPr/>
        </p:nvSpPr>
        <p:spPr>
          <a:xfrm>
            <a:off x="6398638" y="3398729"/>
            <a:ext cx="1242648" cy="276999"/>
          </a:xfrm>
          <a:prstGeom prst="rect">
            <a:avLst/>
          </a:prstGeom>
        </p:spPr>
        <p:txBody>
          <a:bodyPr wrap="none">
            <a:spAutoFit/>
          </a:bodyPr>
          <a:lstStyle/>
          <a:p>
            <a:r>
              <a:rPr kumimoji="1" lang="en-US" altLang="zh-CN" sz="1200" dirty="0">
                <a:solidFill>
                  <a:srgbClr val="C00000"/>
                </a:solidFill>
              </a:rPr>
              <a:t>Fault tolerance </a:t>
            </a:r>
            <a:endParaRPr kumimoji="1" lang="en-US" altLang="zh-CN" sz="1200" dirty="0">
              <a:solidFill>
                <a:srgbClr val="C00000"/>
              </a:solidFill>
            </a:endParaRPr>
          </a:p>
        </p:txBody>
      </p:sp>
      <p:sp>
        <p:nvSpPr>
          <p:cNvPr id="18" name="矩形 17"/>
          <p:cNvSpPr/>
          <p:nvPr/>
        </p:nvSpPr>
        <p:spPr>
          <a:xfrm>
            <a:off x="4788024" y="2812683"/>
            <a:ext cx="1087157" cy="461665"/>
          </a:xfrm>
          <a:prstGeom prst="rect">
            <a:avLst/>
          </a:prstGeom>
        </p:spPr>
        <p:txBody>
          <a:bodyPr wrap="none">
            <a:spAutoFit/>
          </a:bodyPr>
          <a:lstStyle/>
          <a:p>
            <a:r>
              <a:rPr kumimoji="1" lang="en-US" altLang="zh-CN" sz="1200" dirty="0">
                <a:solidFill>
                  <a:srgbClr val="C00000"/>
                </a:solidFill>
              </a:rPr>
              <a:t>Ease of </a:t>
            </a:r>
            <a:endParaRPr kumimoji="1" lang="en-US" altLang="zh-CN" sz="1200" dirty="0">
              <a:solidFill>
                <a:srgbClr val="C00000"/>
              </a:solidFill>
            </a:endParaRPr>
          </a:p>
          <a:p>
            <a:r>
              <a:rPr kumimoji="1" lang="en-US" altLang="zh-CN" sz="1200" dirty="0">
                <a:solidFill>
                  <a:srgbClr val="C00000"/>
                </a:solidFill>
              </a:rPr>
              <a:t>programming</a:t>
            </a:r>
            <a:endParaRPr lang="zh-CN" altLang="en-US" sz="1200" dirty="0">
              <a:solidFill>
                <a:srgbClr val="C00000"/>
              </a:solidFill>
            </a:endParaRPr>
          </a:p>
        </p:txBody>
      </p:sp>
      <p:sp>
        <p:nvSpPr>
          <p:cNvPr id="19" name="矩形 18"/>
          <p:cNvSpPr/>
          <p:nvPr/>
        </p:nvSpPr>
        <p:spPr>
          <a:xfrm>
            <a:off x="6488406"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20" name="多边形"/>
          <p:cNvSpPr>
            <a:spLocks noChangeAspect="1"/>
          </p:cNvSpPr>
          <p:nvPr/>
        </p:nvSpPr>
        <p:spPr>
          <a:xfrm>
            <a:off x="5851136"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21" name="多边形"/>
          <p:cNvSpPr>
            <a:spLocks noChangeAspect="1"/>
          </p:cNvSpPr>
          <p:nvPr/>
        </p:nvSpPr>
        <p:spPr>
          <a:xfrm>
            <a:off x="5854322" y="3048576"/>
            <a:ext cx="406523" cy="3601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1" fmla="*/ 0 w 441337"/>
              <a:gd name="connsiteY0-2" fmla="*/ 64240 h 276998"/>
              <a:gd name="connsiteX1-3" fmla="*/ 291327 w 441337"/>
              <a:gd name="connsiteY1-4" fmla="*/ 0 h 276998"/>
              <a:gd name="connsiteX2-5" fmla="*/ 441337 w 441337"/>
              <a:gd name="connsiteY2-6" fmla="*/ 105804 h 276998"/>
              <a:gd name="connsiteX3-7" fmla="*/ 384038 w 441337"/>
              <a:gd name="connsiteY3-8" fmla="*/ 276998 h 276998"/>
              <a:gd name="connsiteX4-9" fmla="*/ 198616 w 441337"/>
              <a:gd name="connsiteY4-10" fmla="*/ 276998 h 276998"/>
              <a:gd name="connsiteX5-11" fmla="*/ 0 w 441337"/>
              <a:gd name="connsiteY5-12" fmla="*/ 64240 h 276998"/>
              <a:gd name="connsiteX0-13" fmla="*/ 0 w 441337"/>
              <a:gd name="connsiteY0-14" fmla="*/ 64240 h 410002"/>
              <a:gd name="connsiteX1-15" fmla="*/ 291327 w 441337"/>
              <a:gd name="connsiteY1-16" fmla="*/ 0 h 410002"/>
              <a:gd name="connsiteX2-17" fmla="*/ 441337 w 441337"/>
              <a:gd name="connsiteY2-18" fmla="*/ 105804 h 410002"/>
              <a:gd name="connsiteX3-19" fmla="*/ 384038 w 441337"/>
              <a:gd name="connsiteY3-20" fmla="*/ 276998 h 410002"/>
              <a:gd name="connsiteX4-21" fmla="*/ 107176 w 441337"/>
              <a:gd name="connsiteY4-22" fmla="*/ 410002 h 410002"/>
              <a:gd name="connsiteX5-23" fmla="*/ 0 w 441337"/>
              <a:gd name="connsiteY5-24" fmla="*/ 64240 h 410002"/>
              <a:gd name="connsiteX0-25" fmla="*/ 0 w 441337"/>
              <a:gd name="connsiteY0-26" fmla="*/ 14364 h 360126"/>
              <a:gd name="connsiteX1-27" fmla="*/ 258076 w 441337"/>
              <a:gd name="connsiteY1-28" fmla="*/ 0 h 360126"/>
              <a:gd name="connsiteX2-29" fmla="*/ 441337 w 441337"/>
              <a:gd name="connsiteY2-30" fmla="*/ 55928 h 360126"/>
              <a:gd name="connsiteX3-31" fmla="*/ 384038 w 441337"/>
              <a:gd name="connsiteY3-32" fmla="*/ 227122 h 360126"/>
              <a:gd name="connsiteX4-33" fmla="*/ 107176 w 441337"/>
              <a:gd name="connsiteY4-34" fmla="*/ 360126 h 360126"/>
              <a:gd name="connsiteX5-35" fmla="*/ 0 w 441337"/>
              <a:gd name="connsiteY5-36" fmla="*/ 14364 h 360126"/>
              <a:gd name="connsiteX0-37" fmla="*/ 0 w 384038"/>
              <a:gd name="connsiteY0-38" fmla="*/ 14364 h 360126"/>
              <a:gd name="connsiteX1-39" fmla="*/ 258076 w 384038"/>
              <a:gd name="connsiteY1-40" fmla="*/ 0 h 360126"/>
              <a:gd name="connsiteX2-41" fmla="*/ 366522 w 384038"/>
              <a:gd name="connsiteY2-42" fmla="*/ 64241 h 360126"/>
              <a:gd name="connsiteX3-43" fmla="*/ 384038 w 384038"/>
              <a:gd name="connsiteY3-44" fmla="*/ 227122 h 360126"/>
              <a:gd name="connsiteX4-45" fmla="*/ 107176 w 384038"/>
              <a:gd name="connsiteY4-46" fmla="*/ 360126 h 360126"/>
              <a:gd name="connsiteX5-47" fmla="*/ 0 w 384038"/>
              <a:gd name="connsiteY5-48" fmla="*/ 14364 h 360126"/>
              <a:gd name="connsiteX0-49" fmla="*/ 0 w 406523"/>
              <a:gd name="connsiteY0-50" fmla="*/ 21859 h 360126"/>
              <a:gd name="connsiteX1-51" fmla="*/ 280561 w 406523"/>
              <a:gd name="connsiteY1-52" fmla="*/ 0 h 360126"/>
              <a:gd name="connsiteX2-53" fmla="*/ 389007 w 406523"/>
              <a:gd name="connsiteY2-54" fmla="*/ 64241 h 360126"/>
              <a:gd name="connsiteX3-55" fmla="*/ 406523 w 406523"/>
              <a:gd name="connsiteY3-56" fmla="*/ 227122 h 360126"/>
              <a:gd name="connsiteX4-57" fmla="*/ 129661 w 406523"/>
              <a:gd name="connsiteY4-58" fmla="*/ 360126 h 360126"/>
              <a:gd name="connsiteX5-59" fmla="*/ 0 w 406523"/>
              <a:gd name="connsiteY5-60" fmla="*/ 21859 h 3601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06523" h="360126">
                <a:moveTo>
                  <a:pt x="0" y="21859"/>
                </a:moveTo>
                <a:lnTo>
                  <a:pt x="280561" y="0"/>
                </a:lnTo>
                <a:lnTo>
                  <a:pt x="389007" y="64241"/>
                </a:lnTo>
                <a:lnTo>
                  <a:pt x="406523" y="227122"/>
                </a:lnTo>
                <a:lnTo>
                  <a:pt x="129661" y="360126"/>
                </a:lnTo>
                <a:lnTo>
                  <a:pt x="0" y="21859"/>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28" name="矩形 27"/>
          <p:cNvSpPr/>
          <p:nvPr/>
        </p:nvSpPr>
        <p:spPr>
          <a:xfrm>
            <a:off x="1456545"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29" name="矩形 28"/>
          <p:cNvSpPr/>
          <p:nvPr/>
        </p:nvSpPr>
        <p:spPr>
          <a:xfrm>
            <a:off x="830443"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0" name="矩形 29"/>
          <p:cNvSpPr/>
          <p:nvPr/>
        </p:nvSpPr>
        <p:spPr>
          <a:xfrm>
            <a:off x="2124025" y="5128336"/>
            <a:ext cx="1242648" cy="276999"/>
          </a:xfrm>
          <a:prstGeom prst="rect">
            <a:avLst/>
          </a:prstGeom>
        </p:spPr>
        <p:txBody>
          <a:bodyPr wrap="none">
            <a:spAutoFit/>
          </a:bodyPr>
          <a:lstStyle/>
          <a:p>
            <a:r>
              <a:rPr kumimoji="1" lang="en-US" altLang="zh-CN" sz="1200" dirty="0">
                <a:solidFill>
                  <a:srgbClr val="C00000"/>
                </a:solidFill>
              </a:rPr>
              <a:t>Fault tolerance </a:t>
            </a:r>
            <a:endParaRPr kumimoji="1" lang="en-US" altLang="zh-CN" sz="1200" dirty="0">
              <a:solidFill>
                <a:srgbClr val="C00000"/>
              </a:solidFill>
            </a:endParaRPr>
          </a:p>
        </p:txBody>
      </p:sp>
      <p:sp>
        <p:nvSpPr>
          <p:cNvPr id="31" name="矩形 30"/>
          <p:cNvSpPr/>
          <p:nvPr/>
        </p:nvSpPr>
        <p:spPr>
          <a:xfrm>
            <a:off x="513411" y="4542290"/>
            <a:ext cx="1087157" cy="461665"/>
          </a:xfrm>
          <a:prstGeom prst="rect">
            <a:avLst/>
          </a:prstGeom>
        </p:spPr>
        <p:txBody>
          <a:bodyPr wrap="none">
            <a:spAutoFit/>
          </a:bodyPr>
          <a:lstStyle/>
          <a:p>
            <a:r>
              <a:rPr kumimoji="1" lang="en-US" altLang="zh-CN" sz="1200" dirty="0">
                <a:solidFill>
                  <a:srgbClr val="C00000"/>
                </a:solidFill>
              </a:rPr>
              <a:t>Ease of </a:t>
            </a:r>
            <a:endParaRPr kumimoji="1" lang="en-US" altLang="zh-CN" sz="1200" dirty="0">
              <a:solidFill>
                <a:srgbClr val="C00000"/>
              </a:solidFill>
            </a:endParaRPr>
          </a:p>
          <a:p>
            <a:r>
              <a:rPr kumimoji="1" lang="en-US" altLang="zh-CN" sz="1200" dirty="0">
                <a:solidFill>
                  <a:srgbClr val="C00000"/>
                </a:solidFill>
              </a:rPr>
              <a:t>programming</a:t>
            </a:r>
            <a:endParaRPr lang="zh-CN" altLang="en-US" sz="1200" dirty="0">
              <a:solidFill>
                <a:srgbClr val="C00000"/>
              </a:solidFill>
            </a:endParaRPr>
          </a:p>
        </p:txBody>
      </p:sp>
      <p:sp>
        <p:nvSpPr>
          <p:cNvPr id="32" name="矩形 31"/>
          <p:cNvSpPr/>
          <p:nvPr/>
        </p:nvSpPr>
        <p:spPr>
          <a:xfrm>
            <a:off x="2213793"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33" name="多边形"/>
          <p:cNvSpPr>
            <a:spLocks noChangeAspect="1"/>
          </p:cNvSpPr>
          <p:nvPr/>
        </p:nvSpPr>
        <p:spPr>
          <a:xfrm>
            <a:off x="1576523"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34" name="多边形"/>
          <p:cNvSpPr>
            <a:spLocks noChangeAspect="1"/>
          </p:cNvSpPr>
          <p:nvPr/>
        </p:nvSpPr>
        <p:spPr>
          <a:xfrm>
            <a:off x="1743513" y="4573185"/>
            <a:ext cx="471470" cy="570912"/>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1" fmla="*/ 0 w 300020"/>
              <a:gd name="connsiteY0-2" fmla="*/ 285418 h 456612"/>
              <a:gd name="connsiteX1-3" fmla="*/ 133681 w 300020"/>
              <a:gd name="connsiteY1-4" fmla="*/ 0 h 456612"/>
              <a:gd name="connsiteX2-5" fmla="*/ 300020 w 300020"/>
              <a:gd name="connsiteY2-6" fmla="*/ 285418 h 456612"/>
              <a:gd name="connsiteX3-7" fmla="*/ 242721 w 300020"/>
              <a:gd name="connsiteY3-8" fmla="*/ 456612 h 456612"/>
              <a:gd name="connsiteX4-9" fmla="*/ 57299 w 300020"/>
              <a:gd name="connsiteY4-10" fmla="*/ 456612 h 456612"/>
              <a:gd name="connsiteX5-11" fmla="*/ 0 w 300020"/>
              <a:gd name="connsiteY5-12" fmla="*/ 285418 h 456612"/>
              <a:gd name="connsiteX0-13" fmla="*/ 0 w 300020"/>
              <a:gd name="connsiteY0-14" fmla="*/ 269090 h 440284"/>
              <a:gd name="connsiteX1-15" fmla="*/ 133681 w 300020"/>
              <a:gd name="connsiteY1-16" fmla="*/ 0 h 440284"/>
              <a:gd name="connsiteX2-17" fmla="*/ 300020 w 300020"/>
              <a:gd name="connsiteY2-18" fmla="*/ 269090 h 440284"/>
              <a:gd name="connsiteX3-19" fmla="*/ 242721 w 300020"/>
              <a:gd name="connsiteY3-20" fmla="*/ 440284 h 440284"/>
              <a:gd name="connsiteX4-21" fmla="*/ 57299 w 300020"/>
              <a:gd name="connsiteY4-22" fmla="*/ 440284 h 440284"/>
              <a:gd name="connsiteX5-23" fmla="*/ 0 w 300020"/>
              <a:gd name="connsiteY5-24" fmla="*/ 269090 h 440284"/>
              <a:gd name="connsiteX0-25" fmla="*/ 0 w 471470"/>
              <a:gd name="connsiteY0-26" fmla="*/ 269090 h 440284"/>
              <a:gd name="connsiteX1-27" fmla="*/ 133681 w 471470"/>
              <a:gd name="connsiteY1-28" fmla="*/ 0 h 440284"/>
              <a:gd name="connsiteX2-29" fmla="*/ 471470 w 471470"/>
              <a:gd name="connsiteY2-30" fmla="*/ 228268 h 440284"/>
              <a:gd name="connsiteX3-31" fmla="*/ 242721 w 471470"/>
              <a:gd name="connsiteY3-32" fmla="*/ 440284 h 440284"/>
              <a:gd name="connsiteX4-33" fmla="*/ 57299 w 471470"/>
              <a:gd name="connsiteY4-34" fmla="*/ 440284 h 440284"/>
              <a:gd name="connsiteX5-35" fmla="*/ 0 w 471470"/>
              <a:gd name="connsiteY5-36" fmla="*/ 269090 h 440284"/>
              <a:gd name="connsiteX0-37" fmla="*/ 0 w 471470"/>
              <a:gd name="connsiteY0-38" fmla="*/ 269090 h 570912"/>
              <a:gd name="connsiteX1-39" fmla="*/ 133681 w 471470"/>
              <a:gd name="connsiteY1-40" fmla="*/ 0 h 570912"/>
              <a:gd name="connsiteX2-41" fmla="*/ 471470 w 471470"/>
              <a:gd name="connsiteY2-42" fmla="*/ 228268 h 570912"/>
              <a:gd name="connsiteX3-43" fmla="*/ 332528 w 471470"/>
              <a:gd name="connsiteY3-44" fmla="*/ 570912 h 570912"/>
              <a:gd name="connsiteX4-45" fmla="*/ 57299 w 471470"/>
              <a:gd name="connsiteY4-46" fmla="*/ 440284 h 570912"/>
              <a:gd name="connsiteX5-47" fmla="*/ 0 w 471470"/>
              <a:gd name="connsiteY5-48" fmla="*/ 269090 h 570912"/>
              <a:gd name="connsiteX0-49" fmla="*/ 0 w 471470"/>
              <a:gd name="connsiteY0-50" fmla="*/ 269090 h 562748"/>
              <a:gd name="connsiteX1-51" fmla="*/ 133681 w 471470"/>
              <a:gd name="connsiteY1-52" fmla="*/ 0 h 562748"/>
              <a:gd name="connsiteX2-53" fmla="*/ 471470 w 471470"/>
              <a:gd name="connsiteY2-54" fmla="*/ 228268 h 562748"/>
              <a:gd name="connsiteX3-55" fmla="*/ 308035 w 471470"/>
              <a:gd name="connsiteY3-56" fmla="*/ 562748 h 562748"/>
              <a:gd name="connsiteX4-57" fmla="*/ 57299 w 471470"/>
              <a:gd name="connsiteY4-58" fmla="*/ 440284 h 562748"/>
              <a:gd name="connsiteX5-59" fmla="*/ 0 w 471470"/>
              <a:gd name="connsiteY5-60" fmla="*/ 269090 h 562748"/>
              <a:gd name="connsiteX0-61" fmla="*/ 8016 w 479486"/>
              <a:gd name="connsiteY0-62" fmla="*/ 269090 h 562748"/>
              <a:gd name="connsiteX1-63" fmla="*/ 141697 w 479486"/>
              <a:gd name="connsiteY1-64" fmla="*/ 0 h 562748"/>
              <a:gd name="connsiteX2-65" fmla="*/ 479486 w 479486"/>
              <a:gd name="connsiteY2-66" fmla="*/ 228268 h 562748"/>
              <a:gd name="connsiteX3-67" fmla="*/ 316051 w 479486"/>
              <a:gd name="connsiteY3-68" fmla="*/ 562748 h 562748"/>
              <a:gd name="connsiteX4-69" fmla="*/ 0 w 479486"/>
              <a:gd name="connsiteY4-70" fmla="*/ 472942 h 562748"/>
              <a:gd name="connsiteX5-71" fmla="*/ 8016 w 479486"/>
              <a:gd name="connsiteY5-72" fmla="*/ 269090 h 562748"/>
              <a:gd name="connsiteX0-73" fmla="*/ 8016 w 479486"/>
              <a:gd name="connsiteY0-74" fmla="*/ 260926 h 554584"/>
              <a:gd name="connsiteX1-75" fmla="*/ 158026 w 479486"/>
              <a:gd name="connsiteY1-76" fmla="*/ 0 h 554584"/>
              <a:gd name="connsiteX2-77" fmla="*/ 479486 w 479486"/>
              <a:gd name="connsiteY2-78" fmla="*/ 220104 h 554584"/>
              <a:gd name="connsiteX3-79" fmla="*/ 316051 w 479486"/>
              <a:gd name="connsiteY3-80" fmla="*/ 554584 h 554584"/>
              <a:gd name="connsiteX4-81" fmla="*/ 0 w 479486"/>
              <a:gd name="connsiteY4-82" fmla="*/ 464778 h 554584"/>
              <a:gd name="connsiteX5-83" fmla="*/ 8016 w 479486"/>
              <a:gd name="connsiteY5-84" fmla="*/ 260926 h 554584"/>
              <a:gd name="connsiteX0-85" fmla="*/ 0 w 471470"/>
              <a:gd name="connsiteY0-86" fmla="*/ 260926 h 554584"/>
              <a:gd name="connsiteX1-87" fmla="*/ 150010 w 471470"/>
              <a:gd name="connsiteY1-88" fmla="*/ 0 h 554584"/>
              <a:gd name="connsiteX2-89" fmla="*/ 471470 w 471470"/>
              <a:gd name="connsiteY2-90" fmla="*/ 220104 h 554584"/>
              <a:gd name="connsiteX3-91" fmla="*/ 308035 w 471470"/>
              <a:gd name="connsiteY3-92" fmla="*/ 554584 h 554584"/>
              <a:gd name="connsiteX4-93" fmla="*/ 49134 w 471470"/>
              <a:gd name="connsiteY4-94" fmla="*/ 440285 h 554584"/>
              <a:gd name="connsiteX5-95" fmla="*/ 0 w 471470"/>
              <a:gd name="connsiteY5-96" fmla="*/ 260926 h 554584"/>
              <a:gd name="connsiteX0-97" fmla="*/ 0 w 471470"/>
              <a:gd name="connsiteY0-98" fmla="*/ 260926 h 570912"/>
              <a:gd name="connsiteX1-99" fmla="*/ 150010 w 471470"/>
              <a:gd name="connsiteY1-100" fmla="*/ 0 h 570912"/>
              <a:gd name="connsiteX2-101" fmla="*/ 471470 w 471470"/>
              <a:gd name="connsiteY2-102" fmla="*/ 220104 h 570912"/>
              <a:gd name="connsiteX3-103" fmla="*/ 348856 w 471470"/>
              <a:gd name="connsiteY3-104" fmla="*/ 570912 h 570912"/>
              <a:gd name="connsiteX4-105" fmla="*/ 49134 w 471470"/>
              <a:gd name="connsiteY4-106" fmla="*/ 440285 h 570912"/>
              <a:gd name="connsiteX5-107" fmla="*/ 0 w 471470"/>
              <a:gd name="connsiteY5-108" fmla="*/ 260926 h 570912"/>
              <a:gd name="connsiteX0-109" fmla="*/ 0 w 471470"/>
              <a:gd name="connsiteY0-110" fmla="*/ 270070 h 580056"/>
              <a:gd name="connsiteX1-111" fmla="*/ 140866 w 471470"/>
              <a:gd name="connsiteY1-112" fmla="*/ 0 h 580056"/>
              <a:gd name="connsiteX2-113" fmla="*/ 471470 w 471470"/>
              <a:gd name="connsiteY2-114" fmla="*/ 229248 h 580056"/>
              <a:gd name="connsiteX3-115" fmla="*/ 348856 w 471470"/>
              <a:gd name="connsiteY3-116" fmla="*/ 580056 h 580056"/>
              <a:gd name="connsiteX4-117" fmla="*/ 49134 w 471470"/>
              <a:gd name="connsiteY4-118" fmla="*/ 449429 h 580056"/>
              <a:gd name="connsiteX5-119" fmla="*/ 0 w 471470"/>
              <a:gd name="connsiteY5-120" fmla="*/ 270070 h 580056"/>
              <a:gd name="connsiteX0-121" fmla="*/ 0 w 471470"/>
              <a:gd name="connsiteY0-122" fmla="*/ 251782 h 561768"/>
              <a:gd name="connsiteX1-123" fmla="*/ 131722 w 471470"/>
              <a:gd name="connsiteY1-124" fmla="*/ 0 h 561768"/>
              <a:gd name="connsiteX2-125" fmla="*/ 471470 w 471470"/>
              <a:gd name="connsiteY2-126" fmla="*/ 210960 h 561768"/>
              <a:gd name="connsiteX3-127" fmla="*/ 348856 w 471470"/>
              <a:gd name="connsiteY3-128" fmla="*/ 561768 h 561768"/>
              <a:gd name="connsiteX4-129" fmla="*/ 49134 w 471470"/>
              <a:gd name="connsiteY4-130" fmla="*/ 431141 h 561768"/>
              <a:gd name="connsiteX5-131" fmla="*/ 0 w 471470"/>
              <a:gd name="connsiteY5-132" fmla="*/ 251782 h 561768"/>
              <a:gd name="connsiteX0-133" fmla="*/ 0 w 471470"/>
              <a:gd name="connsiteY0-134" fmla="*/ 260926 h 570912"/>
              <a:gd name="connsiteX1-135" fmla="*/ 168298 w 471470"/>
              <a:gd name="connsiteY1-136" fmla="*/ 0 h 570912"/>
              <a:gd name="connsiteX2-137" fmla="*/ 471470 w 471470"/>
              <a:gd name="connsiteY2-138" fmla="*/ 220104 h 570912"/>
              <a:gd name="connsiteX3-139" fmla="*/ 348856 w 471470"/>
              <a:gd name="connsiteY3-140" fmla="*/ 570912 h 570912"/>
              <a:gd name="connsiteX4-141" fmla="*/ 49134 w 471470"/>
              <a:gd name="connsiteY4-142" fmla="*/ 440285 h 570912"/>
              <a:gd name="connsiteX5-143" fmla="*/ 0 w 471470"/>
              <a:gd name="connsiteY5-144" fmla="*/ 260926 h 5709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71470" h="570912">
                <a:moveTo>
                  <a:pt x="0" y="260926"/>
                </a:moveTo>
                <a:lnTo>
                  <a:pt x="168298" y="0"/>
                </a:lnTo>
                <a:lnTo>
                  <a:pt x="471470" y="220104"/>
                </a:lnTo>
                <a:lnTo>
                  <a:pt x="348856" y="570912"/>
                </a:lnTo>
                <a:lnTo>
                  <a:pt x="49134" y="440285"/>
                </a:lnTo>
                <a:lnTo>
                  <a:pt x="0" y="260926"/>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35" name="矩形 34"/>
          <p:cNvSpPr/>
          <p:nvPr/>
        </p:nvSpPr>
        <p:spPr>
          <a:xfrm>
            <a:off x="856372" y="3936699"/>
            <a:ext cx="2219518" cy="369332"/>
          </a:xfrm>
          <a:prstGeom prst="rect">
            <a:avLst/>
          </a:prstGeom>
        </p:spPr>
        <p:txBody>
          <a:bodyPr wrap="none">
            <a:spAutoFit/>
          </a:bodyPr>
          <a:lstStyle/>
          <a:p>
            <a:r>
              <a:rPr kumimoji="1" lang="en-US" altLang="zh-CN" b="1" u="sng" dirty="0"/>
              <a:t>NoSQL databases </a:t>
            </a:r>
            <a:endParaRPr lang="zh-CN" altLang="en-US" b="1" u="sng" dirty="0"/>
          </a:p>
        </p:txBody>
      </p:sp>
      <p:sp>
        <p:nvSpPr>
          <p:cNvPr id="36" name="矩形 35"/>
          <p:cNvSpPr/>
          <p:nvPr/>
        </p:nvSpPr>
        <p:spPr>
          <a:xfrm>
            <a:off x="5758216"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37" name="矩形 36"/>
          <p:cNvSpPr/>
          <p:nvPr/>
        </p:nvSpPr>
        <p:spPr>
          <a:xfrm>
            <a:off x="5132114"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8" name="矩形 37"/>
          <p:cNvSpPr/>
          <p:nvPr/>
        </p:nvSpPr>
        <p:spPr>
          <a:xfrm>
            <a:off x="6425696" y="5128336"/>
            <a:ext cx="1242648" cy="276999"/>
          </a:xfrm>
          <a:prstGeom prst="rect">
            <a:avLst/>
          </a:prstGeom>
        </p:spPr>
        <p:txBody>
          <a:bodyPr wrap="none">
            <a:spAutoFit/>
          </a:bodyPr>
          <a:lstStyle/>
          <a:p>
            <a:r>
              <a:rPr kumimoji="1" lang="en-US" altLang="zh-CN" sz="1200" dirty="0">
                <a:solidFill>
                  <a:srgbClr val="C00000"/>
                </a:solidFill>
              </a:rPr>
              <a:t>Fault tolerance </a:t>
            </a:r>
            <a:endParaRPr kumimoji="1" lang="en-US" altLang="zh-CN" sz="1200" dirty="0">
              <a:solidFill>
                <a:srgbClr val="C00000"/>
              </a:solidFill>
            </a:endParaRPr>
          </a:p>
        </p:txBody>
      </p:sp>
      <p:sp>
        <p:nvSpPr>
          <p:cNvPr id="39" name="矩形 38"/>
          <p:cNvSpPr/>
          <p:nvPr/>
        </p:nvSpPr>
        <p:spPr>
          <a:xfrm>
            <a:off x="4815082" y="4542290"/>
            <a:ext cx="1087157" cy="461665"/>
          </a:xfrm>
          <a:prstGeom prst="rect">
            <a:avLst/>
          </a:prstGeom>
        </p:spPr>
        <p:txBody>
          <a:bodyPr wrap="none">
            <a:spAutoFit/>
          </a:bodyPr>
          <a:lstStyle/>
          <a:p>
            <a:r>
              <a:rPr kumimoji="1" lang="en-US" altLang="zh-CN" sz="1200" dirty="0">
                <a:solidFill>
                  <a:srgbClr val="C00000"/>
                </a:solidFill>
              </a:rPr>
              <a:t>Ease of </a:t>
            </a:r>
            <a:endParaRPr kumimoji="1" lang="en-US" altLang="zh-CN" sz="1200" dirty="0">
              <a:solidFill>
                <a:srgbClr val="C00000"/>
              </a:solidFill>
            </a:endParaRPr>
          </a:p>
          <a:p>
            <a:r>
              <a:rPr kumimoji="1" lang="en-US" altLang="zh-CN" sz="1200" dirty="0">
                <a:solidFill>
                  <a:srgbClr val="C00000"/>
                </a:solidFill>
              </a:rPr>
              <a:t>programming</a:t>
            </a:r>
            <a:endParaRPr lang="zh-CN" altLang="en-US" sz="1200" dirty="0">
              <a:solidFill>
                <a:srgbClr val="C00000"/>
              </a:solidFill>
            </a:endParaRPr>
          </a:p>
        </p:txBody>
      </p:sp>
      <p:sp>
        <p:nvSpPr>
          <p:cNvPr id="40" name="矩形 39"/>
          <p:cNvSpPr/>
          <p:nvPr/>
        </p:nvSpPr>
        <p:spPr>
          <a:xfrm>
            <a:off x="6515464"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41" name="多边形"/>
          <p:cNvSpPr>
            <a:spLocks noChangeAspect="1"/>
          </p:cNvSpPr>
          <p:nvPr/>
        </p:nvSpPr>
        <p:spPr>
          <a:xfrm>
            <a:off x="5878194"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42" name="多边形"/>
          <p:cNvSpPr>
            <a:spLocks noChangeAspect="1"/>
          </p:cNvSpPr>
          <p:nvPr/>
        </p:nvSpPr>
        <p:spPr>
          <a:xfrm>
            <a:off x="5862304" y="4545428"/>
            <a:ext cx="526185" cy="6153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1" fmla="*/ 0 w 343305"/>
              <a:gd name="connsiteY0-2" fmla="*/ 105804 h 414158"/>
              <a:gd name="connsiteX1-3" fmla="*/ 150010 w 343305"/>
              <a:gd name="connsiteY1-4" fmla="*/ 0 h 414158"/>
              <a:gd name="connsiteX2-5" fmla="*/ 300020 w 343305"/>
              <a:gd name="connsiteY2-6" fmla="*/ 105804 h 414158"/>
              <a:gd name="connsiteX3-7" fmla="*/ 343305 w 343305"/>
              <a:gd name="connsiteY3-8" fmla="*/ 414158 h 414158"/>
              <a:gd name="connsiteX4-9" fmla="*/ 57299 w 343305"/>
              <a:gd name="connsiteY4-10" fmla="*/ 276998 h 414158"/>
              <a:gd name="connsiteX5-11" fmla="*/ 0 w 343305"/>
              <a:gd name="connsiteY5-12" fmla="*/ 105804 h 414158"/>
              <a:gd name="connsiteX0-13" fmla="*/ 0 w 343305"/>
              <a:gd name="connsiteY0-14" fmla="*/ 105804 h 414158"/>
              <a:gd name="connsiteX1-15" fmla="*/ 150010 w 343305"/>
              <a:gd name="connsiteY1-16" fmla="*/ 0 h 414158"/>
              <a:gd name="connsiteX2-17" fmla="*/ 309164 w 343305"/>
              <a:gd name="connsiteY2-18" fmla="*/ 105804 h 414158"/>
              <a:gd name="connsiteX3-19" fmla="*/ 343305 w 343305"/>
              <a:gd name="connsiteY3-20" fmla="*/ 414158 h 414158"/>
              <a:gd name="connsiteX4-21" fmla="*/ 57299 w 343305"/>
              <a:gd name="connsiteY4-22" fmla="*/ 276998 h 414158"/>
              <a:gd name="connsiteX5-23" fmla="*/ 0 w 343305"/>
              <a:gd name="connsiteY5-24" fmla="*/ 105804 h 414158"/>
              <a:gd name="connsiteX0-25" fmla="*/ 0 w 343305"/>
              <a:gd name="connsiteY0-26" fmla="*/ 288684 h 597038"/>
              <a:gd name="connsiteX1-27" fmla="*/ 140866 w 343305"/>
              <a:gd name="connsiteY1-28" fmla="*/ 0 h 597038"/>
              <a:gd name="connsiteX2-29" fmla="*/ 309164 w 343305"/>
              <a:gd name="connsiteY2-30" fmla="*/ 288684 h 597038"/>
              <a:gd name="connsiteX3-31" fmla="*/ 343305 w 343305"/>
              <a:gd name="connsiteY3-32" fmla="*/ 597038 h 597038"/>
              <a:gd name="connsiteX4-33" fmla="*/ 57299 w 343305"/>
              <a:gd name="connsiteY4-34" fmla="*/ 459878 h 597038"/>
              <a:gd name="connsiteX5-35" fmla="*/ 0 w 343305"/>
              <a:gd name="connsiteY5-36" fmla="*/ 288684 h 597038"/>
              <a:gd name="connsiteX0-37" fmla="*/ 0 w 526185"/>
              <a:gd name="connsiteY0-38" fmla="*/ 270396 h 597038"/>
              <a:gd name="connsiteX1-39" fmla="*/ 323746 w 526185"/>
              <a:gd name="connsiteY1-40" fmla="*/ 0 h 597038"/>
              <a:gd name="connsiteX2-41" fmla="*/ 492044 w 526185"/>
              <a:gd name="connsiteY2-42" fmla="*/ 288684 h 597038"/>
              <a:gd name="connsiteX3-43" fmla="*/ 526185 w 526185"/>
              <a:gd name="connsiteY3-44" fmla="*/ 597038 h 597038"/>
              <a:gd name="connsiteX4-45" fmla="*/ 240179 w 526185"/>
              <a:gd name="connsiteY4-46" fmla="*/ 459878 h 597038"/>
              <a:gd name="connsiteX5-47" fmla="*/ 0 w 526185"/>
              <a:gd name="connsiteY5-48" fmla="*/ 270396 h 597038"/>
              <a:gd name="connsiteX0-49" fmla="*/ 0 w 526185"/>
              <a:gd name="connsiteY0-50" fmla="*/ 270396 h 597038"/>
              <a:gd name="connsiteX1-51" fmla="*/ 323746 w 526185"/>
              <a:gd name="connsiteY1-52" fmla="*/ 0 h 597038"/>
              <a:gd name="connsiteX2-53" fmla="*/ 492044 w 526185"/>
              <a:gd name="connsiteY2-54" fmla="*/ 288684 h 597038"/>
              <a:gd name="connsiteX3-55" fmla="*/ 526185 w 526185"/>
              <a:gd name="connsiteY3-56" fmla="*/ 597038 h 597038"/>
              <a:gd name="connsiteX4-57" fmla="*/ 167027 w 526185"/>
              <a:gd name="connsiteY4-58" fmla="*/ 597038 h 597038"/>
              <a:gd name="connsiteX5-59" fmla="*/ 0 w 526185"/>
              <a:gd name="connsiteY5-60" fmla="*/ 270396 h 597038"/>
              <a:gd name="connsiteX0-61" fmla="*/ 0 w 526185"/>
              <a:gd name="connsiteY0-62" fmla="*/ 252108 h 597038"/>
              <a:gd name="connsiteX1-63" fmla="*/ 323746 w 526185"/>
              <a:gd name="connsiteY1-64" fmla="*/ 0 h 597038"/>
              <a:gd name="connsiteX2-65" fmla="*/ 492044 w 526185"/>
              <a:gd name="connsiteY2-66" fmla="*/ 288684 h 597038"/>
              <a:gd name="connsiteX3-67" fmla="*/ 526185 w 526185"/>
              <a:gd name="connsiteY3-68" fmla="*/ 597038 h 597038"/>
              <a:gd name="connsiteX4-69" fmla="*/ 167027 w 526185"/>
              <a:gd name="connsiteY4-70" fmla="*/ 597038 h 597038"/>
              <a:gd name="connsiteX5-71" fmla="*/ 0 w 526185"/>
              <a:gd name="connsiteY5-72" fmla="*/ 252108 h 597038"/>
              <a:gd name="connsiteX0-73" fmla="*/ 0 w 526185"/>
              <a:gd name="connsiteY0-74" fmla="*/ 252108 h 615326"/>
              <a:gd name="connsiteX1-75" fmla="*/ 323746 w 526185"/>
              <a:gd name="connsiteY1-76" fmla="*/ 0 h 615326"/>
              <a:gd name="connsiteX2-77" fmla="*/ 492044 w 526185"/>
              <a:gd name="connsiteY2-78" fmla="*/ 288684 h 615326"/>
              <a:gd name="connsiteX3-79" fmla="*/ 526185 w 526185"/>
              <a:gd name="connsiteY3-80" fmla="*/ 597038 h 615326"/>
              <a:gd name="connsiteX4-81" fmla="*/ 130451 w 526185"/>
              <a:gd name="connsiteY4-82" fmla="*/ 615326 h 615326"/>
              <a:gd name="connsiteX5-83" fmla="*/ 0 w 526185"/>
              <a:gd name="connsiteY5-84" fmla="*/ 252108 h 615326"/>
              <a:gd name="connsiteX0-85" fmla="*/ 0 w 526185"/>
              <a:gd name="connsiteY0-86" fmla="*/ 252108 h 615326"/>
              <a:gd name="connsiteX1-87" fmla="*/ 323746 w 526185"/>
              <a:gd name="connsiteY1-88" fmla="*/ 0 h 615326"/>
              <a:gd name="connsiteX2-89" fmla="*/ 442168 w 526185"/>
              <a:gd name="connsiteY2-90" fmla="*/ 321934 h 615326"/>
              <a:gd name="connsiteX3-91" fmla="*/ 526185 w 526185"/>
              <a:gd name="connsiteY3-92" fmla="*/ 597038 h 615326"/>
              <a:gd name="connsiteX4-93" fmla="*/ 130451 w 526185"/>
              <a:gd name="connsiteY4-94" fmla="*/ 615326 h 615326"/>
              <a:gd name="connsiteX5-95" fmla="*/ 0 w 526185"/>
              <a:gd name="connsiteY5-96" fmla="*/ 252108 h 6153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6185" h="615326">
                <a:moveTo>
                  <a:pt x="0" y="252108"/>
                </a:moveTo>
                <a:lnTo>
                  <a:pt x="323746" y="0"/>
                </a:lnTo>
                <a:lnTo>
                  <a:pt x="442168" y="321934"/>
                </a:lnTo>
                <a:lnTo>
                  <a:pt x="526185" y="597038"/>
                </a:lnTo>
                <a:lnTo>
                  <a:pt x="130451" y="615326"/>
                </a:lnTo>
                <a:lnTo>
                  <a:pt x="0" y="252108"/>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p>
        </p:txBody>
      </p:sp>
      <p:sp>
        <p:nvSpPr>
          <p:cNvPr id="43" name="矩形 42"/>
          <p:cNvSpPr/>
          <p:nvPr/>
        </p:nvSpPr>
        <p:spPr>
          <a:xfrm>
            <a:off x="4429743" y="3935206"/>
            <a:ext cx="3989234" cy="369332"/>
          </a:xfrm>
          <a:prstGeom prst="rect">
            <a:avLst/>
          </a:prstGeom>
        </p:spPr>
        <p:txBody>
          <a:bodyPr wrap="none">
            <a:spAutoFit/>
          </a:bodyPr>
          <a:lstStyle/>
          <a:p>
            <a:r>
              <a:rPr kumimoji="1" lang="en-US" altLang="zh-CN" b="1" u="sng" dirty="0"/>
              <a:t>NewSQL databases (e.g., Spanner)</a:t>
            </a:r>
            <a:endParaRPr lang="zh-CN" altLang="en-US" b="1" u="s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Using one</a:t>
            </a:r>
            <a:r>
              <a:rPr kumimoji="1" lang="zh-CN" altLang="en-US" dirty="0"/>
              <a:t> </a:t>
            </a:r>
            <a:r>
              <a:rPr kumimoji="1" lang="en-US" altLang="zh-CN" dirty="0"/>
              <a:t>server to build Taobao</a:t>
            </a:r>
            <a:endParaRPr kumimoji="1"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dirty="0"/>
          </a:p>
        </p:txBody>
      </p:sp>
      <p:grpSp>
        <p:nvGrpSpPr>
          <p:cNvPr id="30" name="组合 29"/>
          <p:cNvGrpSpPr/>
          <p:nvPr/>
        </p:nvGrpSpPr>
        <p:grpSpPr>
          <a:xfrm>
            <a:off x="5090457" y="2384895"/>
            <a:ext cx="3379300" cy="2912067"/>
            <a:chOff x="5061882" y="2281436"/>
            <a:chExt cx="3379300" cy="2912067"/>
          </a:xfrm>
        </p:grpSpPr>
        <p:sp>
          <p:nvSpPr>
            <p:cNvPr id="19" name="矩形 18"/>
            <p:cNvSpPr/>
            <p:nvPr/>
          </p:nvSpPr>
          <p:spPr>
            <a:xfrm>
              <a:off x="5061882" y="2281436"/>
              <a:ext cx="3379300" cy="27274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p:nvSpPr>
          <p:spPr>
            <a:xfrm>
              <a:off x="5318902" y="2472517"/>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endParaRPr kumimoji="1" lang="en-US" altLang="zh-CN" b="1" dirty="0">
                <a:solidFill>
                  <a:schemeClr val="tx1"/>
                </a:solidFill>
              </a:endParaRPr>
            </a:p>
            <a:p>
              <a:pPr algn="ctr"/>
              <a:r>
                <a:rPr kumimoji="1" lang="en-US" altLang="zh-CN" dirty="0">
                  <a:solidFill>
                    <a:schemeClr val="tx1"/>
                  </a:solidFill>
                </a:rPr>
                <a:t>generate the web page</a:t>
              </a:r>
              <a:endParaRPr kumimoji="1" lang="en-US" altLang="zh-CN" dirty="0">
                <a:solidFill>
                  <a:schemeClr val="tx1"/>
                </a:solidFill>
              </a:endParaRPr>
            </a:p>
          </p:txBody>
        </p:sp>
        <p:grpSp>
          <p:nvGrpSpPr>
            <p:cNvPr id="13" name="组合 12"/>
            <p:cNvGrpSpPr/>
            <p:nvPr/>
          </p:nvGrpSpPr>
          <p:grpSpPr>
            <a:xfrm>
              <a:off x="6365879" y="3844562"/>
              <a:ext cx="1911201" cy="962913"/>
              <a:chOff x="6595392" y="3649587"/>
              <a:chExt cx="1911201" cy="962913"/>
            </a:xfrm>
          </p:grpSpPr>
          <p:sp>
            <p:nvSpPr>
              <p:cNvPr id="9" name="磁盘 8"/>
              <p:cNvSpPr/>
              <p:nvPr/>
            </p:nvSpPr>
            <p:spPr>
              <a:xfrm>
                <a:off x="6595392" y="3649587"/>
                <a:ext cx="1911201" cy="96291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2" name="矩形 11"/>
              <p:cNvSpPr/>
              <p:nvPr/>
            </p:nvSpPr>
            <p:spPr>
              <a:xfrm>
                <a:off x="6752728" y="3807877"/>
                <a:ext cx="1503797" cy="646331"/>
              </a:xfrm>
              <a:prstGeom prst="rect">
                <a:avLst/>
              </a:prstGeom>
              <a:solidFill>
                <a:schemeClr val="bg1"/>
              </a:solidFill>
            </p:spPr>
            <p:txBody>
              <a:bodyPr wrap="square">
                <a:spAutoFit/>
              </a:bodyPr>
              <a:lstStyle/>
              <a:p>
                <a:pPr algn="ctr"/>
                <a:r>
                  <a:rPr kumimoji="1" lang="en-US" altLang="zh-CN" b="1" dirty="0"/>
                  <a:t>Database:</a:t>
                </a:r>
                <a:endParaRPr kumimoji="1" lang="en-US" altLang="zh-CN" b="1" dirty="0"/>
              </a:p>
              <a:p>
                <a:pPr algn="ctr"/>
                <a:r>
                  <a:rPr kumimoji="1" lang="en-US" altLang="zh-CN" dirty="0"/>
                  <a:t>user, price</a:t>
                </a:r>
                <a:endParaRPr kumimoji="1" lang="zh-CN" altLang="en-US" dirty="0"/>
              </a:p>
            </p:txBody>
          </p:sp>
        </p:grpSp>
        <p:sp>
          <p:nvSpPr>
            <p:cNvPr id="14" name="一个圆顶角并剪去另一个顶角的矩形 13"/>
            <p:cNvSpPr/>
            <p:nvPr/>
          </p:nvSpPr>
          <p:spPr>
            <a:xfrm>
              <a:off x="5271761" y="3845855"/>
              <a:ext cx="905319" cy="900443"/>
            </a:xfrm>
            <a:prstGeom prst="snip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240496" y="4023536"/>
              <a:ext cx="905319" cy="646331"/>
            </a:xfrm>
            <a:prstGeom prst="rect">
              <a:avLst/>
            </a:prstGeom>
            <a:noFill/>
          </p:spPr>
          <p:txBody>
            <a:bodyPr wrap="square">
              <a:spAutoFit/>
            </a:bodyPr>
            <a:lstStyle/>
            <a:p>
              <a:pPr algn="ctr"/>
              <a:r>
                <a:rPr kumimoji="1" lang="en-US" altLang="zh-CN" b="1" dirty="0"/>
                <a:t>File:</a:t>
              </a:r>
              <a:endParaRPr kumimoji="1" lang="en-US" altLang="zh-CN" b="1" dirty="0"/>
            </a:p>
            <a:p>
              <a:pPr algn="ctr"/>
              <a:r>
                <a:rPr kumimoji="1" lang="en-US" altLang="zh-CN" dirty="0"/>
                <a:t>image</a:t>
              </a:r>
              <a:endParaRPr kumimoji="1" lang="zh-CN" altLang="en-US" dirty="0"/>
            </a:p>
          </p:txBody>
        </p:sp>
        <p:sp>
          <p:nvSpPr>
            <p:cNvPr id="16" name="任意形状 15"/>
            <p:cNvSpPr/>
            <p:nvPr/>
          </p:nvSpPr>
          <p:spPr>
            <a:xfrm>
              <a:off x="5474840" y="3330027"/>
              <a:ext cx="855272" cy="481122"/>
            </a:xfrm>
            <a:custGeom>
              <a:avLst/>
              <a:gdLst>
                <a:gd name="connsiteX0" fmla="*/ 913309 w 978012"/>
                <a:gd name="connsiteY0" fmla="*/ 0 h 502920"/>
                <a:gd name="connsiteX1" fmla="*/ 898069 w 978012"/>
                <a:gd name="connsiteY1" fmla="*/ 304800 h 502920"/>
                <a:gd name="connsiteX2" fmla="*/ 120829 w 978012"/>
                <a:gd name="connsiteY2" fmla="*/ 228600 h 502920"/>
                <a:gd name="connsiteX3" fmla="*/ 14149 w 978012"/>
                <a:gd name="connsiteY3" fmla="*/ 502920 h 502920"/>
                <a:gd name="connsiteX0-1" fmla="*/ 856178 w 920881"/>
                <a:gd name="connsiteY0-2" fmla="*/ 0 h 519372"/>
                <a:gd name="connsiteX1-3" fmla="*/ 840938 w 920881"/>
                <a:gd name="connsiteY1-4" fmla="*/ 304800 h 519372"/>
                <a:gd name="connsiteX2-5" fmla="*/ 63698 w 920881"/>
                <a:gd name="connsiteY2-6" fmla="*/ 228600 h 519372"/>
                <a:gd name="connsiteX3-7" fmla="*/ 88291 w 920881"/>
                <a:gd name="connsiteY3-8" fmla="*/ 519372 h 519372"/>
              </a:gdLst>
              <a:ahLst/>
              <a:cxnLst>
                <a:cxn ang="0">
                  <a:pos x="connsiteX0-1" y="connsiteY0-2"/>
                </a:cxn>
                <a:cxn ang="0">
                  <a:pos x="connsiteX1-3" y="connsiteY1-4"/>
                </a:cxn>
                <a:cxn ang="0">
                  <a:pos x="connsiteX2-5" y="connsiteY2-6"/>
                </a:cxn>
                <a:cxn ang="0">
                  <a:pos x="connsiteX3-7" y="connsiteY3-8"/>
                </a:cxn>
              </a:cxnLst>
              <a:rect l="l" t="t" r="r" b="b"/>
              <a:pathLst>
                <a:path w="920881" h="519372">
                  <a:moveTo>
                    <a:pt x="856178" y="0"/>
                  </a:moveTo>
                  <a:cubicBezTo>
                    <a:pt x="914598" y="133350"/>
                    <a:pt x="973018" y="266700"/>
                    <a:pt x="840938" y="304800"/>
                  </a:cubicBezTo>
                  <a:cubicBezTo>
                    <a:pt x="708858" y="342900"/>
                    <a:pt x="211018" y="195580"/>
                    <a:pt x="63698" y="228600"/>
                  </a:cubicBezTo>
                  <a:cubicBezTo>
                    <a:pt x="-83622" y="261620"/>
                    <a:pt x="67971" y="398722"/>
                    <a:pt x="88291" y="519372"/>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p:cNvSpPr/>
            <p:nvPr/>
          </p:nvSpPr>
          <p:spPr>
            <a:xfrm>
              <a:off x="7066524" y="3323468"/>
              <a:ext cx="487723" cy="521093"/>
            </a:xfrm>
            <a:custGeom>
              <a:avLst/>
              <a:gdLst>
                <a:gd name="connsiteX0" fmla="*/ 45803 w 450683"/>
                <a:gd name="connsiteY0" fmla="*/ 0 h 457200"/>
                <a:gd name="connsiteX1" fmla="*/ 30563 w 450683"/>
                <a:gd name="connsiteY1" fmla="*/ 228600 h 457200"/>
                <a:gd name="connsiteX2" fmla="*/ 396323 w 450683"/>
                <a:gd name="connsiteY2" fmla="*/ 228600 h 457200"/>
                <a:gd name="connsiteX3" fmla="*/ 442043 w 450683"/>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0683" h="457200">
                  <a:moveTo>
                    <a:pt x="45803" y="0"/>
                  </a:moveTo>
                  <a:cubicBezTo>
                    <a:pt x="8973" y="95250"/>
                    <a:pt x="-27857" y="190500"/>
                    <a:pt x="30563" y="228600"/>
                  </a:cubicBezTo>
                  <a:cubicBezTo>
                    <a:pt x="88983" y="266700"/>
                    <a:pt x="327743" y="190500"/>
                    <a:pt x="396323" y="228600"/>
                  </a:cubicBezTo>
                  <a:cubicBezTo>
                    <a:pt x="464903" y="266700"/>
                    <a:pt x="453473" y="361950"/>
                    <a:pt x="442043" y="457200"/>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313604" y="4824171"/>
              <a:ext cx="864339" cy="369332"/>
            </a:xfrm>
            <a:prstGeom prst="rect">
              <a:avLst/>
            </a:prstGeom>
            <a:solidFill>
              <a:schemeClr val="bg1"/>
            </a:solidFill>
          </p:spPr>
          <p:txBody>
            <a:bodyPr wrap="none">
              <a:spAutoFit/>
            </a:bodyPr>
            <a:lstStyle/>
            <a:p>
              <a:r>
                <a:rPr kumimoji="1" lang="en-US" altLang="zh-CN" dirty="0">
                  <a:solidFill>
                    <a:srgbClr val="000000"/>
                  </a:solidFill>
                </a:rPr>
                <a:t>Server</a:t>
              </a:r>
              <a:endParaRPr lang="zh-CN" altLang="en-US" dirty="0"/>
            </a:p>
          </p:txBody>
        </p:sp>
      </p:grpSp>
      <p:pic>
        <p:nvPicPr>
          <p:cNvPr id="5" name="图片 4"/>
          <p:cNvPicPr>
            <a:picLocks noChangeAspect="1"/>
          </p:cNvPicPr>
          <p:nvPr/>
        </p:nvPicPr>
        <p:blipFill>
          <a:blip r:embed="rId1" cstate="screen"/>
          <a:stretch>
            <a:fillRect/>
          </a:stretch>
        </p:blipFill>
        <p:spPr>
          <a:xfrm>
            <a:off x="592167" y="2168502"/>
            <a:ext cx="3846291" cy="2515560"/>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6" name="矩形 25"/>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24" name="组合 23"/>
          <p:cNvGrpSpPr/>
          <p:nvPr/>
        </p:nvGrpSpPr>
        <p:grpSpPr>
          <a:xfrm>
            <a:off x="6000208" y="1194824"/>
            <a:ext cx="1548280" cy="638043"/>
            <a:chOff x="6020855" y="1361203"/>
            <a:chExt cx="1548280" cy="638043"/>
          </a:xfrm>
        </p:grpSpPr>
        <p:sp>
          <p:nvSpPr>
            <p:cNvPr id="22" name="云形 21"/>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32" name="直线箭头连接符 31"/>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architecture of LAMP cannot scale!</a:t>
            </a:r>
            <a:endParaRPr kumimoji="1" lang="zh-CN" altLang="en-US" dirty="0"/>
          </a:p>
        </p:txBody>
      </p:sp>
      <p:sp>
        <p:nvSpPr>
          <p:cNvPr id="3" name="内容占位符 2"/>
          <p:cNvSpPr>
            <a:spLocks noGrp="1"/>
          </p:cNvSpPr>
          <p:nvPr>
            <p:ph idx="1"/>
          </p:nvPr>
        </p:nvSpPr>
        <p:spPr>
          <a:xfrm>
            <a:off x="457199" y="2074704"/>
            <a:ext cx="4690407" cy="2826239"/>
          </a:xfrm>
        </p:spPr>
        <p:txBody>
          <a:bodyPr/>
          <a:lstStyle/>
          <a:p>
            <a:pPr marL="342900" indent="-342900">
              <a:buAutoNum type="arabicPeriod"/>
            </a:pPr>
            <a:r>
              <a:rPr kumimoji="1" lang="en-US" altLang="zh-CN" b="0" dirty="0"/>
              <a:t>The </a:t>
            </a:r>
            <a:r>
              <a:rPr kumimoji="1" lang="en-US" altLang="zh-CN" dirty="0">
                <a:solidFill>
                  <a:srgbClr val="FF0000"/>
                </a:solidFill>
              </a:rPr>
              <a:t>disk &amp; memory</a:t>
            </a:r>
            <a:r>
              <a:rPr kumimoji="1" lang="en-US" altLang="zh-CN" dirty="0"/>
              <a:t> </a:t>
            </a:r>
            <a:r>
              <a:rPr kumimoji="1" lang="en-US" altLang="zh-CN" b="0" dirty="0"/>
              <a:t>of one</a:t>
            </a:r>
            <a:r>
              <a:rPr kumimoji="1" lang="zh-CN" altLang="en-US" b="0" dirty="0"/>
              <a:t> </a:t>
            </a:r>
            <a:r>
              <a:rPr kumimoji="1" lang="en-US" altLang="zh-CN" b="0" dirty="0"/>
              <a:t>server </a:t>
            </a:r>
            <a:r>
              <a:rPr kumimoji="1" lang="en-US" altLang="zh-CN" b="0" dirty="0">
                <a:solidFill>
                  <a:srgbClr val="FF7E79"/>
                </a:solidFill>
              </a:rPr>
              <a:t>cannot store </a:t>
            </a:r>
            <a:r>
              <a:rPr kumimoji="1" lang="en-US" altLang="zh-CN" b="0" dirty="0">
                <a:solidFill>
                  <a:srgbClr val="FF0000"/>
                </a:solidFill>
              </a:rPr>
              <a:t>massive amount of data</a:t>
            </a:r>
            <a:endParaRPr kumimoji="1" lang="en-US" altLang="zh-CN" b="0" dirty="0">
              <a:solidFill>
                <a:srgbClr val="FF7E79"/>
              </a:solidFill>
            </a:endParaRPr>
          </a:p>
          <a:p>
            <a:pPr lvl="1"/>
            <a:r>
              <a:rPr kumimoji="1" lang="en-GB" altLang="zh-CN" b="1" dirty="0">
                <a:solidFill>
                  <a:srgbClr val="000000">
                    <a:lumMod val="75000"/>
                    <a:lumOff val="25000"/>
                  </a:srgbClr>
                </a:solidFill>
              </a:rPr>
              <a:t>DRAM</a:t>
            </a:r>
            <a:r>
              <a:rPr kumimoji="1" lang="en-GB" altLang="zh-CN" dirty="0">
                <a:solidFill>
                  <a:srgbClr val="000000">
                    <a:lumMod val="75000"/>
                    <a:lumOff val="25000"/>
                  </a:srgbClr>
                </a:solidFill>
              </a:rPr>
              <a:t>: 64 – 256 GB</a:t>
            </a:r>
            <a:endParaRPr kumimoji="1" lang="en-GB" altLang="zh-CN" dirty="0">
              <a:solidFill>
                <a:srgbClr val="000000">
                  <a:lumMod val="75000"/>
                  <a:lumOff val="25000"/>
                </a:srgbClr>
              </a:solidFill>
            </a:endParaRPr>
          </a:p>
          <a:p>
            <a:pPr lvl="1"/>
            <a:r>
              <a:rPr kumimoji="1" lang="en-GB" altLang="zh-CN" b="1" dirty="0">
                <a:solidFill>
                  <a:srgbClr val="000000">
                    <a:lumMod val="75000"/>
                    <a:lumOff val="25000"/>
                  </a:srgbClr>
                </a:solidFill>
              </a:rPr>
              <a:t>HDD</a:t>
            </a:r>
            <a:r>
              <a:rPr kumimoji="1" lang="en-GB" altLang="zh-CN" dirty="0">
                <a:solidFill>
                  <a:srgbClr val="000000">
                    <a:lumMod val="75000"/>
                    <a:lumOff val="25000"/>
                  </a:srgbClr>
                </a:solidFill>
              </a:rPr>
              <a:t>: 2 – 40 TB</a:t>
            </a:r>
            <a:endParaRPr kumimoji="1" lang="en-GB" altLang="zh-CN" dirty="0">
              <a:solidFill>
                <a:srgbClr val="000000">
                  <a:lumMod val="75000"/>
                  <a:lumOff val="25000"/>
                </a:srgbClr>
              </a:solidFill>
            </a:endParaRPr>
          </a:p>
          <a:p>
            <a:pPr lvl="1"/>
            <a:r>
              <a:rPr kumimoji="1" lang="en-GB" altLang="zh-CN" b="1" dirty="0">
                <a:solidFill>
                  <a:srgbClr val="000000">
                    <a:lumMod val="75000"/>
                    <a:lumOff val="25000"/>
                  </a:srgbClr>
                </a:solidFill>
              </a:rPr>
              <a:t>Facebook</a:t>
            </a:r>
            <a:r>
              <a:rPr kumimoji="1" lang="en-GB" altLang="zh-CN" dirty="0">
                <a:solidFill>
                  <a:srgbClr val="000000">
                    <a:lumMod val="75000"/>
                    <a:lumOff val="25000"/>
                  </a:srgbClr>
                </a:solidFill>
              </a:rPr>
              <a:t> has more than </a:t>
            </a:r>
            <a:r>
              <a:rPr kumimoji="1" lang="en-GB" altLang="zh-CN" b="1" dirty="0">
                <a:solidFill>
                  <a:srgbClr val="FF7E79"/>
                </a:solidFill>
              </a:rPr>
              <a:t>1 billion </a:t>
            </a:r>
            <a:r>
              <a:rPr kumimoji="1" lang="en-GB" altLang="zh-CN" dirty="0">
                <a:solidFill>
                  <a:srgbClr val="000000">
                    <a:lumMod val="75000"/>
                    <a:lumOff val="25000"/>
                  </a:srgbClr>
                </a:solidFill>
              </a:rPr>
              <a:t>of images uploaded </a:t>
            </a:r>
            <a:r>
              <a:rPr kumimoji="1" lang="en-GB" altLang="zh-CN" b="1" dirty="0">
                <a:solidFill>
                  <a:srgbClr val="FF7E79"/>
                </a:solidFill>
              </a:rPr>
              <a:t>weekly</a:t>
            </a:r>
            <a:r>
              <a:rPr kumimoji="1" lang="en-GB" altLang="zh-CN" dirty="0">
                <a:solidFill>
                  <a:srgbClr val="000000">
                    <a:lumMod val="75000"/>
                    <a:lumOff val="25000"/>
                  </a:srgbClr>
                </a:solidFill>
              </a:rPr>
              <a:t>, </a:t>
            </a:r>
            <a:r>
              <a:rPr kumimoji="1" lang="en-GB" altLang="zh-CN" b="1" dirty="0">
                <a:solidFill>
                  <a:srgbClr val="000000">
                    <a:lumMod val="75000"/>
                    <a:lumOff val="25000"/>
                  </a:srgbClr>
                </a:solidFill>
              </a:rPr>
              <a:t>Baidu</a:t>
            </a:r>
            <a:r>
              <a:rPr kumimoji="1" lang="en-GB" altLang="zh-CN" dirty="0">
                <a:solidFill>
                  <a:srgbClr val="000000">
                    <a:lumMod val="75000"/>
                    <a:lumOff val="25000"/>
                  </a:srgbClr>
                </a:solidFill>
              </a:rPr>
              <a:t> stores </a:t>
            </a:r>
            <a:r>
              <a:rPr kumimoji="1" lang="en-GB" altLang="zh-CN" b="1" dirty="0">
                <a:solidFill>
                  <a:srgbClr val="FF7E79"/>
                </a:solidFill>
              </a:rPr>
              <a:t>tens of billions </a:t>
            </a:r>
            <a:r>
              <a:rPr kumimoji="1" lang="en-GB" altLang="zh-CN" dirty="0">
                <a:solidFill>
                  <a:srgbClr val="000000">
                    <a:lumMod val="75000"/>
                    <a:lumOff val="25000"/>
                  </a:srgbClr>
                </a:solidFill>
              </a:rPr>
              <a:t>of web pages</a:t>
            </a:r>
            <a:endParaRPr kumimoji="1" lang="en-GB" altLang="zh-CN" dirty="0">
              <a:solidFill>
                <a:srgbClr val="000000">
                  <a:lumMod val="75000"/>
                  <a:lumOff val="25000"/>
                </a:srgbClr>
              </a:solidFill>
            </a:endParaRPr>
          </a:p>
          <a:p>
            <a:pPr lvl="1"/>
            <a:endParaRPr kumimoji="1" lang="en-GB" altLang="zh-CN" dirty="0">
              <a:solidFill>
                <a:srgbClr val="000000">
                  <a:lumMod val="75000"/>
                  <a:lumOff val="25000"/>
                </a:srgbClr>
              </a:solidFill>
            </a:endParaRPr>
          </a:p>
          <a:p>
            <a:pPr marL="342900" indent="-342900">
              <a:buAutoNum type="arabicPeriod"/>
            </a:pPr>
            <a:endParaRPr kumimoji="1" lang="zh-CN" altLang="en-US" b="0" dirty="0">
              <a:solidFill>
                <a:srgbClr val="FF7E79"/>
              </a:solidFill>
            </a:endParaRPr>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16" name="矩形 15"/>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p:cNvGrpSpPr/>
          <p:nvPr/>
        </p:nvGrpSpPr>
        <p:grpSpPr>
          <a:xfrm>
            <a:off x="6000208" y="1194824"/>
            <a:ext cx="1548280" cy="638043"/>
            <a:chOff x="6020855" y="1361203"/>
            <a:chExt cx="1548280" cy="638043"/>
          </a:xfrm>
        </p:grpSpPr>
        <p:sp>
          <p:nvSpPr>
            <p:cNvPr id="18" name="云形 17"/>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570542" y="4910932"/>
            <a:ext cx="1078169" cy="846802"/>
            <a:chOff x="2179123" y="5024007"/>
            <a:chExt cx="1078169" cy="846802"/>
          </a:xfrm>
        </p:grpSpPr>
        <p:pic>
          <p:nvPicPr>
            <p:cNvPr id="25" name="图片 24"/>
            <p:cNvPicPr>
              <a:picLocks noChangeAspect="1"/>
            </p:cNvPicPr>
            <p:nvPr/>
          </p:nvPicPr>
          <p:blipFill>
            <a:blip r:embed="rId1" cstate="screen"/>
            <a:stretch>
              <a:fillRect/>
            </a:stretch>
          </p:blipFill>
          <p:spPr>
            <a:xfrm>
              <a:off x="2179123" y="5222800"/>
              <a:ext cx="1078169" cy="648009"/>
            </a:xfrm>
            <a:prstGeom prst="rect">
              <a:avLst/>
            </a:prstGeom>
          </p:spPr>
        </p:pic>
        <p:sp>
          <p:nvSpPr>
            <p:cNvPr id="26" name="矩形 25"/>
            <p:cNvSpPr/>
            <p:nvPr/>
          </p:nvSpPr>
          <p:spPr>
            <a:xfrm>
              <a:off x="2795466" y="5024007"/>
              <a:ext cx="461826" cy="302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2" name="组合 31"/>
          <p:cNvGrpSpPr/>
          <p:nvPr/>
        </p:nvGrpSpPr>
        <p:grpSpPr>
          <a:xfrm>
            <a:off x="6993037" y="4919950"/>
            <a:ext cx="962804" cy="837784"/>
            <a:chOff x="2993237" y="4647886"/>
            <a:chExt cx="962804" cy="837784"/>
          </a:xfrm>
        </p:grpSpPr>
        <p:pic>
          <p:nvPicPr>
            <p:cNvPr id="30" name="图片 29"/>
            <p:cNvPicPr>
              <a:picLocks noChangeAspect="1"/>
            </p:cNvPicPr>
            <p:nvPr/>
          </p:nvPicPr>
          <p:blipFill>
            <a:blip r:embed="rId2" cstate="screen"/>
            <a:stretch>
              <a:fillRect/>
            </a:stretch>
          </p:blipFill>
          <p:spPr>
            <a:xfrm>
              <a:off x="3009068" y="4768204"/>
              <a:ext cx="946973" cy="717466"/>
            </a:xfrm>
            <a:prstGeom prst="rect">
              <a:avLst/>
            </a:prstGeom>
          </p:spPr>
        </p:pic>
        <p:sp>
          <p:nvSpPr>
            <p:cNvPr id="31" name="矩形 30"/>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3" name="图片 32"/>
          <p:cNvPicPr>
            <a:picLocks noChangeAspect="1"/>
          </p:cNvPicPr>
          <p:nvPr/>
        </p:nvPicPr>
        <p:blipFill>
          <a:blip r:embed="rId3">
            <a:alphaModFix amt="27000"/>
          </a:blip>
          <a:stretch>
            <a:fillRect/>
          </a:stretch>
        </p:blipFill>
        <p:spPr>
          <a:xfrm>
            <a:off x="5090457" y="2384894"/>
            <a:ext cx="3390900" cy="3009900"/>
          </a:xfrm>
          <a:prstGeom prst="rect">
            <a:avLst/>
          </a:prstGeom>
        </p:spPr>
      </p:pic>
      <p:grpSp>
        <p:nvGrpSpPr>
          <p:cNvPr id="34" name="组合 33"/>
          <p:cNvGrpSpPr/>
          <p:nvPr/>
        </p:nvGrpSpPr>
        <p:grpSpPr>
          <a:xfrm>
            <a:off x="6390000" y="3943379"/>
            <a:ext cx="1911201" cy="962913"/>
            <a:chOff x="6595392" y="3649587"/>
            <a:chExt cx="1911201" cy="962913"/>
          </a:xfrm>
          <a:solidFill>
            <a:schemeClr val="bg1"/>
          </a:solidFill>
        </p:grpSpPr>
        <p:sp>
          <p:nvSpPr>
            <p:cNvPr id="35" name="磁盘 34"/>
            <p:cNvSpPr/>
            <p:nvPr/>
          </p:nvSpPr>
          <p:spPr>
            <a:xfrm>
              <a:off x="6595392" y="3649587"/>
              <a:ext cx="1911201" cy="962913"/>
            </a:xfrm>
            <a:prstGeom prst="flowChartMagneticDisk">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6" name="矩形 35"/>
            <p:cNvSpPr/>
            <p:nvPr/>
          </p:nvSpPr>
          <p:spPr>
            <a:xfrm>
              <a:off x="6752728" y="3807877"/>
              <a:ext cx="1503797" cy="646331"/>
            </a:xfrm>
            <a:prstGeom prst="rect">
              <a:avLst/>
            </a:prstGeom>
            <a:grpFill/>
          </p:spPr>
          <p:txBody>
            <a:bodyPr wrap="square">
              <a:spAutoFit/>
            </a:bodyPr>
            <a:lstStyle/>
            <a:p>
              <a:pPr algn="ctr"/>
              <a:r>
                <a:rPr kumimoji="1" lang="en-US" altLang="zh-CN" b="1" dirty="0"/>
                <a:t>Database:</a:t>
              </a:r>
              <a:endParaRPr kumimoji="1" lang="en-US" altLang="zh-CN" b="1" dirty="0"/>
            </a:p>
            <a:p>
              <a:pPr algn="ctr"/>
              <a:r>
                <a:rPr kumimoji="1" lang="en-US" altLang="zh-CN" dirty="0"/>
                <a:t>user, price</a:t>
              </a:r>
              <a:endParaRPr kumimoji="1" lang="zh-CN" altLang="en-US" dirty="0"/>
            </a:p>
          </p:txBody>
        </p:sp>
      </p:grpSp>
      <p:sp>
        <p:nvSpPr>
          <p:cNvPr id="37" name="一个圆顶角并剪去另一个顶角的矩形 36"/>
          <p:cNvSpPr/>
          <p:nvPr/>
        </p:nvSpPr>
        <p:spPr>
          <a:xfrm>
            <a:off x="5292080" y="3944672"/>
            <a:ext cx="905319" cy="900443"/>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5291600" y="4122353"/>
            <a:ext cx="905319" cy="646331"/>
          </a:xfrm>
          <a:prstGeom prst="rect">
            <a:avLst/>
          </a:prstGeom>
          <a:noFill/>
        </p:spPr>
        <p:txBody>
          <a:bodyPr wrap="square">
            <a:spAutoFit/>
          </a:bodyPr>
          <a:lstStyle/>
          <a:p>
            <a:pPr algn="ctr"/>
            <a:r>
              <a:rPr kumimoji="1" lang="en-US" altLang="zh-CN" b="1" dirty="0"/>
              <a:t>File:</a:t>
            </a:r>
            <a:endParaRPr kumimoji="1" lang="en-US" altLang="zh-CN" b="1" dirty="0"/>
          </a:p>
          <a:p>
            <a:pPr algn="ctr"/>
            <a:r>
              <a:rPr kumimoji="1" lang="en-US" altLang="zh-CN" dirty="0"/>
              <a:t>image</a:t>
            </a:r>
            <a:endParaRPr kumimoji="1" lang="zh-CN" altLang="en-US" dirty="0"/>
          </a:p>
        </p:txBody>
      </p:sp>
      <p:sp>
        <p:nvSpPr>
          <p:cNvPr id="39" name="矩形 38"/>
          <p:cNvSpPr/>
          <p:nvPr/>
        </p:nvSpPr>
        <p:spPr>
          <a:xfrm>
            <a:off x="4926517" y="5282135"/>
            <a:ext cx="87716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DRAM</a:t>
            </a:r>
            <a:endParaRPr lang="zh-CN" altLang="en-US" dirty="0"/>
          </a:p>
        </p:txBody>
      </p:sp>
      <p:sp>
        <p:nvSpPr>
          <p:cNvPr id="40" name="矩形 39"/>
          <p:cNvSpPr/>
          <p:nvPr/>
        </p:nvSpPr>
        <p:spPr>
          <a:xfrm>
            <a:off x="7825468" y="5282135"/>
            <a:ext cx="68480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HDD</a:t>
            </a:r>
            <a:endParaRPr lang="zh-CN" altLang="en-US" dirty="0"/>
          </a:p>
        </p:txBody>
      </p:sp>
      <p:sp>
        <p:nvSpPr>
          <p:cNvPr id="41" name="上箭头 40"/>
          <p:cNvSpPr/>
          <p:nvPr/>
        </p:nvSpPr>
        <p:spPr>
          <a:xfrm>
            <a:off x="5438940" y="4721692"/>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上箭头 41"/>
          <p:cNvSpPr/>
          <p:nvPr/>
        </p:nvSpPr>
        <p:spPr>
          <a:xfrm>
            <a:off x="6177077"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上箭头 42"/>
          <p:cNvSpPr/>
          <p:nvPr/>
        </p:nvSpPr>
        <p:spPr>
          <a:xfrm>
            <a:off x="6973504"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上箭头 43"/>
          <p:cNvSpPr/>
          <p:nvPr/>
        </p:nvSpPr>
        <p:spPr>
          <a:xfrm>
            <a:off x="7767962" y="4725187"/>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architecture of LAMP cannot scale(n.</a:t>
            </a:r>
            <a:r>
              <a:rPr kumimoji="1" lang="zh-CN" altLang="en-US" dirty="0"/>
              <a:t>规模</a:t>
            </a:r>
            <a:r>
              <a:rPr kumimoji="1" lang="en-US" altLang="zh-CN" dirty="0"/>
              <a:t>,v.</a:t>
            </a:r>
            <a:r>
              <a:rPr kumimoji="1" lang="zh-CN" altLang="en-US" dirty="0"/>
              <a:t>变化</a:t>
            </a:r>
            <a:r>
              <a:rPr kumimoji="1" lang="en-US" altLang="zh-CN" dirty="0"/>
              <a:t>)!</a:t>
            </a:r>
            <a:endParaRPr kumimoji="1" lang="zh-CN" altLang="en-US" dirty="0"/>
          </a:p>
        </p:txBody>
      </p:sp>
      <p:sp>
        <p:nvSpPr>
          <p:cNvPr id="3" name="内容占位符 2"/>
          <p:cNvSpPr>
            <a:spLocks noGrp="1"/>
          </p:cNvSpPr>
          <p:nvPr>
            <p:ph idx="1"/>
          </p:nvPr>
        </p:nvSpPr>
        <p:spPr>
          <a:xfrm>
            <a:off x="457199" y="2074704"/>
            <a:ext cx="4690407" cy="3320088"/>
          </a:xfrm>
        </p:spPr>
        <p:txBody>
          <a:bodyPr>
            <a:normAutofit fontScale="92500"/>
          </a:bodyPr>
          <a:lstStyle/>
          <a:p>
            <a:pPr marL="342900" indent="-342900">
              <a:buFont typeface="+mj-lt"/>
              <a:buAutoNum type="arabicPeriod" startAt="2"/>
            </a:pPr>
            <a:r>
              <a:rPr kumimoji="1" lang="en-US" altLang="zh-CN" b="0" dirty="0">
                <a:solidFill>
                  <a:schemeClr val="tx1"/>
                </a:solidFill>
              </a:rPr>
              <a:t>Application uses the CPU for processing, while </a:t>
            </a:r>
            <a:r>
              <a:rPr kumimoji="1" lang="en-US" altLang="zh-CN" dirty="0">
                <a:solidFill>
                  <a:schemeClr val="tx1"/>
                </a:solidFill>
              </a:rPr>
              <a:t>a </a:t>
            </a:r>
            <a:r>
              <a:rPr kumimoji="1" lang="en-US" altLang="zh-CN" dirty="0">
                <a:solidFill>
                  <a:srgbClr val="FF0000"/>
                </a:solidFill>
              </a:rPr>
              <a:t>single CPU can hardly scale </a:t>
            </a:r>
            <a:r>
              <a:rPr kumimoji="1" lang="en-US" altLang="zh-CN" b="0" dirty="0">
                <a:solidFill>
                  <a:srgbClr val="FF0000"/>
                </a:solidFill>
              </a:rPr>
              <a:t>due to the end of </a:t>
            </a:r>
            <a:r>
              <a:rPr lang="en-GB" altLang="zh-CN" dirty="0">
                <a:solidFill>
                  <a:srgbClr val="FF0000"/>
                </a:solidFill>
              </a:rPr>
              <a:t>Moore’s law &amp; Dennard scaling</a:t>
            </a:r>
            <a:r>
              <a:rPr lang="en-GB" altLang="zh-CN" dirty="0"/>
              <a:t> </a:t>
            </a:r>
            <a:endParaRPr kumimoji="1" lang="en-US" altLang="zh-CN" b="0" dirty="0">
              <a:solidFill>
                <a:schemeClr val="tx1"/>
              </a:solidFill>
            </a:endParaRPr>
          </a:p>
          <a:p>
            <a:pPr lvl="1"/>
            <a:r>
              <a:rPr lang="en-GB" altLang="zh-CN" b="1" dirty="0"/>
              <a:t>Moore’s law</a:t>
            </a:r>
            <a:r>
              <a:rPr lang="en-GB" altLang="zh-CN" dirty="0"/>
              <a:t>: the number of transistors in a dense integrated circuit (IC) </a:t>
            </a:r>
            <a:r>
              <a:rPr lang="en-GB" altLang="zh-CN" dirty="0">
                <a:solidFill>
                  <a:srgbClr val="FF0000"/>
                </a:solidFill>
              </a:rPr>
              <a:t>doubles about every two years</a:t>
            </a:r>
            <a:r>
              <a:rPr lang="en-GB" altLang="zh-CN" dirty="0"/>
              <a:t>.</a:t>
            </a:r>
            <a:endParaRPr lang="en-GB" altLang="zh-CN" dirty="0"/>
          </a:p>
          <a:p>
            <a:pPr lvl="1"/>
            <a:r>
              <a:rPr lang="en-GB" altLang="zh-CN" b="1" dirty="0"/>
              <a:t>Dennard scaling:</a:t>
            </a:r>
            <a:r>
              <a:rPr lang="en-GB" altLang="zh-CN" b="1" dirty="0">
                <a:solidFill>
                  <a:srgbClr val="FF0000"/>
                </a:solidFill>
              </a:rPr>
              <a:t> </a:t>
            </a:r>
            <a:r>
              <a:rPr lang="en-GB" altLang="zh-CN" dirty="0">
                <a:solidFill>
                  <a:srgbClr val="FF0000"/>
                </a:solidFill>
              </a:rPr>
              <a:t>as transistors get smaller, their power density stays constant</a:t>
            </a:r>
            <a:endParaRPr kumimoji="1" lang="en-GB" altLang="zh-CN" dirty="0">
              <a:solidFill>
                <a:srgbClr val="FF0000"/>
              </a:solidFill>
            </a:endParaRPr>
          </a:p>
          <a:p>
            <a:pPr lvl="1"/>
            <a:endParaRPr kumimoji="1" lang="en-GB" altLang="zh-CN" dirty="0">
              <a:solidFill>
                <a:srgbClr val="000000">
                  <a:lumMod val="75000"/>
                  <a:lumOff val="25000"/>
                </a:srgbClr>
              </a:solidFill>
            </a:endParaRPr>
          </a:p>
          <a:p>
            <a:pPr marL="342900" indent="-342900">
              <a:buAutoNum type="arabicPeriod" startAt="2"/>
            </a:pPr>
            <a:endParaRPr kumimoji="1" lang="zh-CN" altLang="en-US" b="0" dirty="0">
              <a:solidFill>
                <a:srgbClr val="FF7E79"/>
              </a:solidFill>
            </a:endParaRPr>
          </a:p>
        </p:txBody>
      </p:sp>
      <p:sp>
        <p:nvSpPr>
          <p:cNvPr id="4" name="灯片编号占位符 3"/>
          <p:cNvSpPr>
            <a:spLocks noGrp="1"/>
          </p:cNvSpPr>
          <p:nvPr>
            <p:ph type="sldNum" sz="quarter" idx="12"/>
          </p:nvPr>
        </p:nvSpPr>
        <p:spPr/>
        <p:txBody>
          <a:bodyPr/>
          <a:lstStyle/>
          <a:p>
            <a:fld id="{ADE361C3-C043-4A6E-BDCE-8DA1E7D90A3B}" type="slidenum">
              <a:rPr lang="zh-CN" altLang="en-US" smtClean="0"/>
            </a:fld>
            <a:endParaRPr lang="zh-CN" altLang="en-US"/>
          </a:p>
        </p:txBody>
      </p:sp>
      <p:sp>
        <p:nvSpPr>
          <p:cNvPr id="16" name="矩形 15"/>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p:cNvGrpSpPr/>
          <p:nvPr/>
        </p:nvGrpSpPr>
        <p:grpSpPr>
          <a:xfrm>
            <a:off x="6000208" y="1194824"/>
            <a:ext cx="1548280" cy="638043"/>
            <a:chOff x="6020855" y="1361203"/>
            <a:chExt cx="1548280" cy="638043"/>
          </a:xfrm>
        </p:grpSpPr>
        <p:sp>
          <p:nvSpPr>
            <p:cNvPr id="18" name="云形 17"/>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a:alphaModFix amt="27000"/>
          </a:blip>
          <a:stretch>
            <a:fillRect/>
          </a:stretch>
        </p:blipFill>
        <p:spPr>
          <a:xfrm>
            <a:off x="5090457" y="2384894"/>
            <a:ext cx="3390900" cy="3009900"/>
          </a:xfrm>
          <a:prstGeom prst="rect">
            <a:avLst/>
          </a:prstGeom>
        </p:spPr>
      </p:pic>
      <p:sp>
        <p:nvSpPr>
          <p:cNvPr id="45" name="圆角矩形 44"/>
          <p:cNvSpPr/>
          <p:nvPr/>
        </p:nvSpPr>
        <p:spPr>
          <a:xfrm>
            <a:off x="5347477" y="2575976"/>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endParaRPr kumimoji="1" lang="en-US" altLang="zh-CN" b="1" dirty="0">
              <a:solidFill>
                <a:schemeClr val="tx1"/>
              </a:solidFill>
            </a:endParaRPr>
          </a:p>
          <a:p>
            <a:pPr algn="ctr"/>
            <a:r>
              <a:rPr kumimoji="1" lang="en-US" altLang="zh-CN" dirty="0">
                <a:solidFill>
                  <a:schemeClr val="tx1"/>
                </a:solidFill>
              </a:rPr>
              <a:t>generate the web page</a:t>
            </a:r>
            <a:endParaRPr kumimoji="1" lang="en-US" altLang="zh-CN" dirty="0">
              <a:solidFill>
                <a:schemeClr val="tx1"/>
              </a:solidFill>
            </a:endParaRPr>
          </a:p>
        </p:txBody>
      </p:sp>
      <p:pic>
        <p:nvPicPr>
          <p:cNvPr id="4098" name="Picture 2" descr="Central Processing Unit | Computer Processors &amp;amp; It&amp;#39;s Work | InforamtionQ.com"/>
          <p:cNvPicPr>
            <a:picLocks noChangeAspect="1" noChangeArrowheads="1"/>
          </p:cNvPicPr>
          <p:nvPr/>
        </p:nvPicPr>
        <p:blipFill>
          <a:blip r:embed="rId2" cstate="screen"/>
          <a:srcRect/>
          <a:stretch>
            <a:fillRect/>
          </a:stretch>
        </p:blipFill>
        <p:spPr bwMode="auto">
          <a:xfrm>
            <a:off x="7507167" y="2343938"/>
            <a:ext cx="962591" cy="64884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39115" y="5161915"/>
            <a:ext cx="6126480" cy="368300"/>
          </a:xfrm>
          <a:prstGeom prst="rect">
            <a:avLst/>
          </a:prstGeom>
          <a:noFill/>
        </p:spPr>
        <p:txBody>
          <a:bodyPr wrap="none" rtlCol="0">
            <a:spAutoFit/>
          </a:bodyPr>
          <a:p>
            <a:r>
              <a:rPr lang="zh-CN" altLang="en-US"/>
              <a:t>当每一次更新的技术中晶体管的密度提升后，能耗保持不变</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5926872" y="4919532"/>
            <a:ext cx="688987" cy="553998"/>
            <a:chOff x="2993237" y="4647886"/>
            <a:chExt cx="962804" cy="837784"/>
          </a:xfrm>
        </p:grpSpPr>
        <p:pic>
          <p:nvPicPr>
            <p:cNvPr id="43" name="图片 42"/>
            <p:cNvPicPr>
              <a:picLocks noChangeAspect="1"/>
            </p:cNvPicPr>
            <p:nvPr/>
          </p:nvPicPr>
          <p:blipFill>
            <a:blip r:embed="rId1" cstate="screen"/>
            <a:stretch>
              <a:fillRect/>
            </a:stretch>
          </p:blipFill>
          <p:spPr>
            <a:xfrm>
              <a:off x="3009068" y="4768204"/>
              <a:ext cx="946973" cy="717466"/>
            </a:xfrm>
            <a:prstGeom prst="rect">
              <a:avLst/>
            </a:prstGeom>
          </p:spPr>
        </p:pic>
        <p:sp>
          <p:nvSpPr>
            <p:cNvPr id="44" name="矩形 43"/>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p:cNvGrpSpPr/>
          <p:nvPr/>
        </p:nvGrpSpPr>
        <p:grpSpPr>
          <a:xfrm>
            <a:off x="8249096" y="4907391"/>
            <a:ext cx="688987" cy="553998"/>
            <a:chOff x="2993237" y="4647886"/>
            <a:chExt cx="962804" cy="837784"/>
          </a:xfrm>
        </p:grpSpPr>
        <p:pic>
          <p:nvPicPr>
            <p:cNvPr id="46" name="图片 45"/>
            <p:cNvPicPr>
              <a:picLocks noChangeAspect="1"/>
            </p:cNvPicPr>
            <p:nvPr/>
          </p:nvPicPr>
          <p:blipFill>
            <a:blip r:embed="rId1" cstate="screen"/>
            <a:stretch>
              <a:fillRect/>
            </a:stretch>
          </p:blipFill>
          <p:spPr>
            <a:xfrm>
              <a:off x="3009068" y="4768204"/>
              <a:ext cx="946973" cy="717466"/>
            </a:xfrm>
            <a:prstGeom prst="rect">
              <a:avLst/>
            </a:prstGeom>
          </p:spPr>
        </p:pic>
        <p:sp>
          <p:nvSpPr>
            <p:cNvPr id="47" name="矩形 46"/>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任意形状 39"/>
          <p:cNvSpPr/>
          <p:nvPr/>
        </p:nvSpPr>
        <p:spPr>
          <a:xfrm>
            <a:off x="5490109" y="2239617"/>
            <a:ext cx="806292" cy="1749287"/>
          </a:xfrm>
          <a:custGeom>
            <a:avLst/>
            <a:gdLst>
              <a:gd name="connsiteX0" fmla="*/ 745304 w 799023"/>
              <a:gd name="connsiteY0" fmla="*/ 0 h 1895061"/>
              <a:gd name="connsiteX1" fmla="*/ 732052 w 799023"/>
              <a:gd name="connsiteY1" fmla="*/ 1391479 h 1895061"/>
              <a:gd name="connsiteX2" fmla="*/ 82695 w 799023"/>
              <a:gd name="connsiteY2" fmla="*/ 1524000 h 1895061"/>
              <a:gd name="connsiteX3" fmla="*/ 29687 w 799023"/>
              <a:gd name="connsiteY3" fmla="*/ 1895061 h 1895061"/>
              <a:gd name="connsiteX0-1" fmla="*/ 745304 w 799023"/>
              <a:gd name="connsiteY0-2" fmla="*/ 0 h 1749287"/>
              <a:gd name="connsiteX1-3" fmla="*/ 732052 w 799023"/>
              <a:gd name="connsiteY1-4" fmla="*/ 1391479 h 1749287"/>
              <a:gd name="connsiteX2-5" fmla="*/ 82695 w 799023"/>
              <a:gd name="connsiteY2-6" fmla="*/ 1524000 h 1749287"/>
              <a:gd name="connsiteX3-7" fmla="*/ 29687 w 799023"/>
              <a:gd name="connsiteY3-8" fmla="*/ 1749287 h 1749287"/>
              <a:gd name="connsiteX0-9" fmla="*/ 751666 w 806292"/>
              <a:gd name="connsiteY0-10" fmla="*/ 0 h 1749287"/>
              <a:gd name="connsiteX1-11" fmla="*/ 738414 w 806292"/>
              <a:gd name="connsiteY1-12" fmla="*/ 1391479 h 1749287"/>
              <a:gd name="connsiteX2-13" fmla="*/ 75804 w 806292"/>
              <a:gd name="connsiteY2-14" fmla="*/ 1364974 h 1749287"/>
              <a:gd name="connsiteX3-15" fmla="*/ 36049 w 806292"/>
              <a:gd name="connsiteY3-16" fmla="*/ 1749287 h 1749287"/>
            </a:gdLst>
            <a:ahLst/>
            <a:cxnLst>
              <a:cxn ang="0">
                <a:pos x="connsiteX0-1" y="connsiteY0-2"/>
              </a:cxn>
              <a:cxn ang="0">
                <a:pos x="connsiteX1-3" y="connsiteY1-4"/>
              </a:cxn>
              <a:cxn ang="0">
                <a:pos x="connsiteX2-5" y="connsiteY2-6"/>
              </a:cxn>
              <a:cxn ang="0">
                <a:pos x="connsiteX3-7" y="connsiteY3-8"/>
              </a:cxn>
            </a:cxnLst>
            <a:rect l="l" t="t" r="r" b="b"/>
            <a:pathLst>
              <a:path w="806292" h="1749287">
                <a:moveTo>
                  <a:pt x="751666" y="0"/>
                </a:moveTo>
                <a:cubicBezTo>
                  <a:pt x="800257" y="568739"/>
                  <a:pt x="851058" y="1163983"/>
                  <a:pt x="738414" y="1391479"/>
                </a:cubicBezTo>
                <a:cubicBezTo>
                  <a:pt x="625770" y="1618975"/>
                  <a:pt x="192865" y="1281044"/>
                  <a:pt x="75804" y="1364974"/>
                </a:cubicBezTo>
                <a:cubicBezTo>
                  <a:pt x="-41257" y="1448904"/>
                  <a:pt x="4022" y="1605721"/>
                  <a:pt x="36049"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a:t>Step #1 for scalability: </a:t>
            </a:r>
            <a:r>
              <a:rPr kumimoji="1" lang="en-US" altLang="zh-CN" b="0" dirty="0"/>
              <a:t>disaggregating application &amp; data </a:t>
            </a:r>
            <a:endParaRPr kumimoji="1" lang="zh-CN" altLang="en-US" b="0" dirty="0"/>
          </a:p>
        </p:txBody>
      </p:sp>
      <p:sp>
        <p:nvSpPr>
          <p:cNvPr id="3" name="内容占位符 2"/>
          <p:cNvSpPr>
            <a:spLocks noGrp="1"/>
          </p:cNvSpPr>
          <p:nvPr>
            <p:ph idx="1"/>
          </p:nvPr>
        </p:nvSpPr>
        <p:spPr>
          <a:xfrm>
            <a:off x="457200" y="1129307"/>
            <a:ext cx="4368581" cy="4356819"/>
          </a:xfrm>
        </p:spPr>
        <p:txBody>
          <a:bodyPr>
            <a:normAutofit/>
          </a:bodyPr>
          <a:lstStyle/>
          <a:p>
            <a:r>
              <a:rPr kumimoji="1" lang="en-US" altLang="zh-CN" dirty="0"/>
              <a:t>Application: handles</a:t>
            </a:r>
            <a:r>
              <a:rPr kumimoji="1" lang="en-US" altLang="zh-CN" dirty="0">
                <a:solidFill>
                  <a:srgbClr val="FF0000"/>
                </a:solidFill>
              </a:rPr>
              <a:t> application logic</a:t>
            </a:r>
            <a:endParaRPr kumimoji="1" lang="en-US" altLang="zh-CN" dirty="0"/>
          </a:p>
          <a:p>
            <a:pPr lvl="1"/>
            <a:r>
              <a:rPr kumimoji="1" lang="en-US" altLang="zh-CN" dirty="0"/>
              <a:t>Can be scaled with more </a:t>
            </a:r>
            <a:r>
              <a:rPr kumimoji="1" lang="en-US" altLang="zh-CN" b="1" dirty="0">
                <a:solidFill>
                  <a:srgbClr val="FF7E79"/>
                </a:solidFill>
              </a:rPr>
              <a:t>CPUs</a:t>
            </a:r>
            <a:endParaRPr kumimoji="1" lang="en-US" altLang="zh-CN" b="1" dirty="0">
              <a:solidFill>
                <a:srgbClr val="FF7E79"/>
              </a:solidFill>
            </a:endParaRPr>
          </a:p>
          <a:p>
            <a:r>
              <a:rPr kumimoji="1" lang="en-US" altLang="zh-CN" dirty="0">
                <a:solidFill>
                  <a:schemeClr val="tx1"/>
                </a:solidFill>
              </a:rPr>
              <a:t>Database: requires</a:t>
            </a:r>
            <a:r>
              <a:rPr kumimoji="1" lang="en-US" altLang="zh-CN" dirty="0">
                <a:solidFill>
                  <a:srgbClr val="FF0000"/>
                </a:solidFill>
              </a:rPr>
              <a:t> reading/writing</a:t>
            </a:r>
            <a:r>
              <a:rPr kumimoji="1" lang="en-US" altLang="zh-CN" dirty="0">
                <a:solidFill>
                  <a:schemeClr val="tx1"/>
                </a:solidFill>
              </a:rPr>
              <a:t> disk &amp; cache</a:t>
            </a:r>
            <a:endParaRPr kumimoji="1" lang="en-US" altLang="zh-CN" dirty="0">
              <a:solidFill>
                <a:schemeClr val="tx1"/>
              </a:solidFill>
            </a:endParaRPr>
          </a:p>
          <a:p>
            <a:pPr lvl="1"/>
            <a:r>
              <a:rPr kumimoji="1" lang="en-US" altLang="zh-CN" dirty="0">
                <a:solidFill>
                  <a:schemeClr val="tx1"/>
                </a:solidFill>
              </a:rPr>
              <a:t>Can be scaled with </a:t>
            </a:r>
            <a:r>
              <a:rPr kumimoji="1" lang="en-US" altLang="zh-CN" dirty="0">
                <a:solidFill>
                  <a:srgbClr val="FF0000"/>
                </a:solidFill>
              </a:rPr>
              <a:t>faster disks</a:t>
            </a:r>
            <a:r>
              <a:rPr kumimoji="1" lang="en-US" altLang="zh-CN" dirty="0">
                <a:solidFill>
                  <a:schemeClr val="tx1"/>
                </a:solidFill>
              </a:rPr>
              <a:t> &amp; </a:t>
            </a:r>
            <a:r>
              <a:rPr kumimoji="1" lang="en-US" altLang="zh-CN" dirty="0">
                <a:solidFill>
                  <a:srgbClr val="FF0000"/>
                </a:solidFill>
              </a:rPr>
              <a:t>larger memory</a:t>
            </a:r>
            <a:endParaRPr kumimoji="1" lang="en-US" altLang="zh-CN" dirty="0">
              <a:solidFill>
                <a:schemeClr val="tx1"/>
              </a:solidFill>
            </a:endParaRPr>
          </a:p>
          <a:p>
            <a:r>
              <a:rPr kumimoji="1" lang="en-US" altLang="zh-CN" dirty="0">
                <a:solidFill>
                  <a:schemeClr val="tx1"/>
                </a:solidFill>
              </a:rPr>
              <a:t>File</a:t>
            </a:r>
            <a:r>
              <a:rPr kumimoji="1" lang="zh-CN" altLang="en-US" dirty="0">
                <a:solidFill>
                  <a:schemeClr val="tx1"/>
                </a:solidFill>
              </a:rPr>
              <a:t> </a:t>
            </a:r>
            <a:r>
              <a:rPr kumimoji="1" lang="en-US" altLang="zh-CN" dirty="0">
                <a:solidFill>
                  <a:schemeClr val="tx1"/>
                </a:solidFill>
              </a:rPr>
              <a:t>system: store </a:t>
            </a:r>
            <a:r>
              <a:rPr kumimoji="1" lang="en-US" altLang="zh-CN" dirty="0">
                <a:solidFill>
                  <a:srgbClr val="FF0000"/>
                </a:solidFill>
              </a:rPr>
              <a:t>large bulks of data</a:t>
            </a:r>
            <a:endParaRPr kumimoji="1" lang="en-US" altLang="zh-CN" dirty="0">
              <a:solidFill>
                <a:schemeClr val="tx1"/>
              </a:solidFill>
            </a:endParaRPr>
          </a:p>
          <a:p>
            <a:pPr lvl="1"/>
            <a:r>
              <a:rPr kumimoji="1" lang="en-US" altLang="zh-CN" dirty="0">
                <a:solidFill>
                  <a:schemeClr val="tx1"/>
                </a:solidFill>
              </a:rPr>
              <a:t> E.g., images, videos</a:t>
            </a:r>
            <a:endParaRPr kumimoji="1" lang="en-US" altLang="zh-CN" dirty="0">
              <a:solidFill>
                <a:schemeClr val="tx1"/>
              </a:solidFill>
            </a:endParaRPr>
          </a:p>
          <a:p>
            <a:pPr lvl="1"/>
            <a:r>
              <a:rPr kumimoji="1" lang="en-US" altLang="zh-CN" dirty="0">
                <a:solidFill>
                  <a:schemeClr val="tx1"/>
                </a:solidFill>
              </a:rPr>
              <a:t> </a:t>
            </a:r>
            <a:r>
              <a:rPr kumimoji="1" lang="en-US" altLang="zh-CN" dirty="0">
                <a:solidFill>
                  <a:srgbClr val="FF0000"/>
                </a:solidFill>
              </a:rPr>
              <a:t>Can be scaled with faster disks</a:t>
            </a:r>
            <a:endParaRPr kumimoji="1" lang="en-US" altLang="zh-CN" b="1" dirty="0">
              <a:solidFill>
                <a:srgbClr val="FF0000"/>
              </a:solidFill>
            </a:endParaRPr>
          </a:p>
        </p:txBody>
      </p:sp>
      <p:grpSp>
        <p:nvGrpSpPr>
          <p:cNvPr id="31" name="组合 30"/>
          <p:cNvGrpSpPr/>
          <p:nvPr/>
        </p:nvGrpSpPr>
        <p:grpSpPr>
          <a:xfrm>
            <a:off x="5423376" y="1202600"/>
            <a:ext cx="2662054" cy="1161563"/>
            <a:chOff x="5838980" y="4329138"/>
            <a:chExt cx="2662054" cy="1161563"/>
          </a:xfrm>
        </p:grpSpPr>
        <p:sp>
          <p:nvSpPr>
            <p:cNvPr id="20" name="矩形 19"/>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endParaRPr kumimoji="1" lang="en-US" altLang="zh-CN" sz="1500" b="1" dirty="0">
                <a:solidFill>
                  <a:schemeClr val="tx1"/>
                </a:solidFill>
              </a:endParaRPr>
            </a:p>
            <a:p>
              <a:pPr algn="ctr"/>
              <a:r>
                <a:rPr kumimoji="1" lang="en-US" altLang="zh-CN" sz="1500" dirty="0">
                  <a:solidFill>
                    <a:schemeClr val="tx1"/>
                  </a:solidFill>
                </a:rPr>
                <a:t>generate the web page</a:t>
              </a:r>
              <a:endParaRPr kumimoji="1" lang="en-US" altLang="zh-CN" sz="1500" dirty="0">
                <a:solidFill>
                  <a:schemeClr val="tx1"/>
                </a:solidFill>
              </a:endParaRPr>
            </a:p>
          </p:txBody>
        </p:sp>
        <p:sp>
          <p:nvSpPr>
            <p:cNvPr id="21" name="矩形 20"/>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30" name="组合 29"/>
          <p:cNvGrpSpPr/>
          <p:nvPr/>
        </p:nvGrpSpPr>
        <p:grpSpPr>
          <a:xfrm>
            <a:off x="4932040" y="4081636"/>
            <a:ext cx="1083951" cy="1234855"/>
            <a:chOff x="6030246" y="2294861"/>
            <a:chExt cx="1083951" cy="1234855"/>
          </a:xfrm>
        </p:grpSpPr>
        <p:sp>
          <p:nvSpPr>
            <p:cNvPr id="27" name="矩形 26"/>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一个圆顶角并剪去另一个顶角的矩形 24"/>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6125835" y="2794360"/>
              <a:ext cx="905319" cy="553998"/>
            </a:xfrm>
            <a:prstGeom prst="rect">
              <a:avLst/>
            </a:prstGeom>
            <a:noFill/>
          </p:spPr>
          <p:txBody>
            <a:bodyPr wrap="square">
              <a:spAutoFit/>
            </a:bodyPr>
            <a:lstStyle/>
            <a:p>
              <a:pPr algn="ctr"/>
              <a:r>
                <a:rPr kumimoji="1" lang="en-US" altLang="zh-CN" sz="1500" b="1" dirty="0"/>
                <a:t>File:</a:t>
              </a:r>
              <a:endParaRPr kumimoji="1" lang="en-US" altLang="zh-CN" sz="1500" b="1" dirty="0"/>
            </a:p>
            <a:p>
              <a:pPr algn="ctr"/>
              <a:r>
                <a:rPr kumimoji="1" lang="en-US" altLang="zh-CN" sz="1500" dirty="0"/>
                <a:t>image</a:t>
              </a:r>
              <a:endParaRPr kumimoji="1" lang="zh-CN" altLang="en-US" sz="1500" dirty="0"/>
            </a:p>
          </p:txBody>
        </p:sp>
        <p:sp>
          <p:nvSpPr>
            <p:cNvPr id="28" name="矩形 27"/>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2" name="组合 31"/>
          <p:cNvGrpSpPr/>
          <p:nvPr/>
        </p:nvGrpSpPr>
        <p:grpSpPr>
          <a:xfrm>
            <a:off x="6899835" y="4581135"/>
            <a:ext cx="1279734" cy="712506"/>
            <a:chOff x="6595393" y="3899994"/>
            <a:chExt cx="1279734" cy="712506"/>
          </a:xfrm>
        </p:grpSpPr>
        <p:sp>
          <p:nvSpPr>
            <p:cNvPr id="33" name="磁盘 32"/>
            <p:cNvSpPr/>
            <p:nvPr/>
          </p:nvSpPr>
          <p:spPr>
            <a:xfrm>
              <a:off x="6595393" y="3899994"/>
              <a:ext cx="1279734" cy="712506"/>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4" name="矩形 33"/>
            <p:cNvSpPr/>
            <p:nvPr/>
          </p:nvSpPr>
          <p:spPr>
            <a:xfrm>
              <a:off x="6648626" y="3984126"/>
              <a:ext cx="1173267" cy="553998"/>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sp>
        <p:nvSpPr>
          <p:cNvPr id="38" name="矩形 37"/>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sp>
        <p:nvSpPr>
          <p:cNvPr id="41" name="任意形状 40"/>
          <p:cNvSpPr/>
          <p:nvPr/>
        </p:nvSpPr>
        <p:spPr>
          <a:xfrm>
            <a:off x="6956606" y="2305878"/>
            <a:ext cx="774220" cy="1749287"/>
          </a:xfrm>
          <a:custGeom>
            <a:avLst/>
            <a:gdLst>
              <a:gd name="connsiteX0" fmla="*/ 67046 w 774220"/>
              <a:gd name="connsiteY0" fmla="*/ 0 h 1749287"/>
              <a:gd name="connsiteX1" fmla="*/ 785 w 774220"/>
              <a:gd name="connsiteY1" fmla="*/ 848139 h 1749287"/>
              <a:gd name="connsiteX2" fmla="*/ 106803 w 774220"/>
              <a:gd name="connsiteY2" fmla="*/ 1298713 h 1749287"/>
              <a:gd name="connsiteX3" fmla="*/ 676646 w 774220"/>
              <a:gd name="connsiteY3" fmla="*/ 1378226 h 1749287"/>
              <a:gd name="connsiteX4" fmla="*/ 769411 w 774220"/>
              <a:gd name="connsiteY4" fmla="*/ 1749287 h 174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220" h="1749287">
                <a:moveTo>
                  <a:pt x="67046" y="0"/>
                </a:moveTo>
                <a:cubicBezTo>
                  <a:pt x="30602" y="315843"/>
                  <a:pt x="-5841" y="631687"/>
                  <a:pt x="785" y="848139"/>
                </a:cubicBezTo>
                <a:cubicBezTo>
                  <a:pt x="7411" y="1064591"/>
                  <a:pt x="-5840" y="1210365"/>
                  <a:pt x="106803" y="1298713"/>
                </a:cubicBezTo>
                <a:cubicBezTo>
                  <a:pt x="219446" y="1387061"/>
                  <a:pt x="566211" y="1303130"/>
                  <a:pt x="676646" y="1378226"/>
                </a:cubicBezTo>
                <a:cubicBezTo>
                  <a:pt x="787081" y="1453322"/>
                  <a:pt x="778246" y="1601304"/>
                  <a:pt x="769411"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合 21"/>
          <p:cNvGrpSpPr/>
          <p:nvPr/>
        </p:nvGrpSpPr>
        <p:grpSpPr>
          <a:xfrm>
            <a:off x="5605905" y="2879343"/>
            <a:ext cx="2341033" cy="549539"/>
            <a:chOff x="6020854" y="1449708"/>
            <a:chExt cx="2341033" cy="549539"/>
          </a:xfrm>
        </p:grpSpPr>
        <p:sp>
          <p:nvSpPr>
            <p:cNvPr id="23" name="云形 22"/>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8" name="Picture 2" descr="Central Processing Unit | Computer Processors &amp;amp; It&amp;#39;s Work | InforamtionQ.com"/>
          <p:cNvPicPr>
            <a:picLocks noChangeAspect="1" noChangeArrowheads="1"/>
          </p:cNvPicPr>
          <p:nvPr/>
        </p:nvPicPr>
        <p:blipFill>
          <a:blip r:embed="rId2" cstate="screen"/>
          <a:srcRect/>
          <a:stretch>
            <a:fillRect/>
          </a:stretch>
        </p:blipFill>
        <p:spPr bwMode="auto">
          <a:xfrm>
            <a:off x="7966554" y="1604844"/>
            <a:ext cx="962591" cy="64884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组合 56"/>
          <p:cNvGrpSpPr/>
          <p:nvPr/>
        </p:nvGrpSpPr>
        <p:grpSpPr>
          <a:xfrm>
            <a:off x="8512846" y="4654800"/>
            <a:ext cx="293655" cy="288032"/>
            <a:chOff x="8742841" y="4654613"/>
            <a:chExt cx="293655" cy="288032"/>
          </a:xfrm>
        </p:grpSpPr>
        <p:cxnSp>
          <p:nvCxnSpPr>
            <p:cNvPr id="50" name="直线箭头连接符 49"/>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6068283" y="4654800"/>
            <a:ext cx="293655" cy="288032"/>
            <a:chOff x="8742841" y="4654613"/>
            <a:chExt cx="293655" cy="288032"/>
          </a:xfrm>
        </p:grpSpPr>
        <p:cxnSp>
          <p:nvCxnSpPr>
            <p:cNvPr id="59" name="直线箭头连接符 58"/>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8317311" y="1293114"/>
            <a:ext cx="293655" cy="288032"/>
            <a:chOff x="8742841" y="4654613"/>
            <a:chExt cx="293655" cy="288032"/>
          </a:xfrm>
        </p:grpSpPr>
        <p:cxnSp>
          <p:nvCxnSpPr>
            <p:cNvPr id="64" name="直线箭头连接符 63"/>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5879274" y="4302419"/>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8" name="矩形 67"/>
          <p:cNvSpPr/>
          <p:nvPr/>
        </p:nvSpPr>
        <p:spPr>
          <a:xfrm>
            <a:off x="8277442" y="4332930"/>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9" name="矩形 68"/>
          <p:cNvSpPr/>
          <p:nvPr/>
        </p:nvSpPr>
        <p:spPr>
          <a:xfrm>
            <a:off x="8150450" y="967724"/>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grpSp>
        <p:nvGrpSpPr>
          <p:cNvPr id="72" name="组合 71"/>
          <p:cNvGrpSpPr/>
          <p:nvPr/>
        </p:nvGrpSpPr>
        <p:grpSpPr>
          <a:xfrm>
            <a:off x="6890008" y="4529037"/>
            <a:ext cx="1224000" cy="658193"/>
            <a:chOff x="6595392" y="3954307"/>
            <a:chExt cx="925016" cy="658193"/>
          </a:xfrm>
        </p:grpSpPr>
        <p:sp>
          <p:nvSpPr>
            <p:cNvPr id="73" name="磁盘 72"/>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74" name="矩形 73"/>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endParaRPr kumimoji="1" lang="en-US" altLang="zh-CN" sz="1500" b="1" dirty="0"/>
            </a:p>
            <a:p>
              <a:pPr algn="ctr"/>
              <a:r>
                <a:rPr kumimoji="1" lang="en-US" altLang="zh-CN" sz="1500" dirty="0"/>
                <a:t>user, price</a:t>
              </a:r>
              <a:endParaRPr kumimoji="1" lang="zh-CN" altLang="en-US" sz="1500" dirty="0"/>
            </a:p>
          </p:txBody>
        </p:sp>
      </p:grpSp>
      <p:sp>
        <p:nvSpPr>
          <p:cNvPr id="4" name="文本框 3"/>
          <p:cNvSpPr txBox="1"/>
          <p:nvPr/>
        </p:nvSpPr>
        <p:spPr>
          <a:xfrm>
            <a:off x="2541270" y="123825"/>
            <a:ext cx="2189480" cy="368300"/>
          </a:xfrm>
          <a:prstGeom prst="rect">
            <a:avLst/>
          </a:prstGeom>
          <a:noFill/>
        </p:spPr>
        <p:txBody>
          <a:bodyPr wrap="none" rtlCol="0">
            <a:spAutoFit/>
          </a:bodyPr>
          <a:p>
            <a:r>
              <a:rPr lang="en-US" altLang="zh-CN"/>
              <a:t>disaggregate</a:t>
            </a:r>
            <a:r>
              <a:rPr lang="zh-CN" altLang="en-US"/>
              <a:t>：分解</a:t>
            </a:r>
            <a:endParaRPr lang="zh-CN" altLang="en-US"/>
          </a:p>
        </p:txBody>
      </p:sp>
    </p:spTree>
  </p:cSld>
  <p:clrMapOvr>
    <a:masterClrMapping/>
  </p:clrMapOvr>
</p:sld>
</file>

<file path=ppt/tags/tag1.xml><?xml version="1.0" encoding="utf-8"?>
<p:tagLst xmlns:p="http://schemas.openxmlformats.org/presentationml/2006/main">
  <p:tag name="KSO_WPP_MARK_KEY" val="cefa4433-2280-4059-be87-d46f8014cbd9"/>
  <p:tag name="COMMONDATA" val="eyJoZGlkIjoiMmI2Y2RmNTUyOTczOGJhOTliNTg4NWMyMmQ4YTkzNjMifQ=="/>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SJTU-Red</Template>
  <TotalTime>0</TotalTime>
  <Words>19911</Words>
  <Application>WPS 演示</Application>
  <PresentationFormat>全屏显示(16:10)</PresentationFormat>
  <Paragraphs>1517</Paragraphs>
  <Slides>56</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Arial</vt:lpstr>
      <vt:lpstr>宋体</vt:lpstr>
      <vt:lpstr>Wingdings</vt:lpstr>
      <vt:lpstr>等线</vt:lpstr>
      <vt:lpstr>微软雅黑 Light</vt:lpstr>
      <vt:lpstr>微软雅黑</vt:lpstr>
      <vt:lpstr>Consolas</vt:lpstr>
      <vt:lpstr>Calibri</vt:lpstr>
      <vt:lpstr>Arial Unicode MS</vt:lpstr>
      <vt:lpstr>Courier New</vt:lpstr>
      <vt:lpstr>ErasITC</vt:lpstr>
      <vt:lpstr>Segoe Print</vt:lpstr>
      <vt:lpstr>Helvetica Neue Medium</vt:lpstr>
      <vt:lpstr>1_Office 主题​​</vt:lpstr>
      <vt:lpstr>Scalability in Practice:  a Highly scalable Website</vt:lpstr>
      <vt:lpstr>Scalable websites are everywhere</vt:lpstr>
      <vt:lpstr>Different systems to support different types of data</vt:lpstr>
      <vt:lpstr>Each click needs thousands of servers to cooperate</vt:lpstr>
      <vt:lpstr>How to build Taobao on a single machine (in old days)? </vt:lpstr>
      <vt:lpstr>Using one server to build Taobao</vt:lpstr>
      <vt:lpstr>The architecture of LAMP cannot scale!</vt:lpstr>
      <vt:lpstr>The architecture of LAMP cannot scale(n.规模,v.变化)!</vt:lpstr>
      <vt:lpstr>Step #1 for scalability: disaggregating application &amp; data </vt:lpstr>
      <vt:lpstr>Step #2 Avoid the slow data accesses? Caching</vt:lpstr>
      <vt:lpstr>Case study of distributed cache server: Memcached </vt:lpstr>
      <vt:lpstr>Step #3 for scalability: more servers</vt:lpstr>
      <vt:lpstr>Step #3 for scalability: How to do the load balance? </vt:lpstr>
      <vt:lpstr>Step #4 for scalability: scaling database</vt:lpstr>
      <vt:lpstr>Step #5 for scalability: using distributed file system </vt:lpstr>
      <vt:lpstr>Step #6 for scalability: using CDN</vt:lpstr>
      <vt:lpstr>Step #7 for scalability: separate different applications </vt:lpstr>
      <vt:lpstr>How different applications communicate? MQ or DB</vt:lpstr>
      <vt:lpstr>How to handle complex requests? </vt:lpstr>
      <vt:lpstr>Use distributed computing frameworks for complex queries</vt:lpstr>
      <vt:lpstr>Step #7: separated applications + distributed computing</vt:lpstr>
      <vt:lpstr>Different applications may share some components</vt:lpstr>
      <vt:lpstr>Different applications may share some components</vt:lpstr>
      <vt:lpstr>Different applications may share some components</vt:lpstr>
      <vt:lpstr>Step #8: Fine-grained distributed Services </vt:lpstr>
      <vt:lpstr>Step #8: Fine-grained distributed Services </vt:lpstr>
      <vt:lpstr>A scalable website: overall picture</vt:lpstr>
      <vt:lpstr>A scalable website: powered by distributed systems!</vt:lpstr>
      <vt:lpstr>The underlying hardware: modern datacenters</vt:lpstr>
      <vt:lpstr>Datacenters that power the scalable website</vt:lpstr>
      <vt:lpstr>Geo-replicated datacenters</vt:lpstr>
      <vt:lpstr>PowerPoint 演示文稿</vt:lpstr>
      <vt:lpstr>PowerPoint 演示文稿</vt:lpstr>
      <vt:lpstr>Faults are common</vt:lpstr>
      <vt:lpstr>Faults and partial failures</vt:lpstr>
      <vt:lpstr>Faults and partial failures</vt:lpstr>
      <vt:lpstr>Example: unreliable network</vt:lpstr>
      <vt:lpstr>A common network fault: network partition</vt:lpstr>
      <vt:lpstr>A common network fault: network partition</vt:lpstr>
      <vt:lpstr>A common network fault: network partition</vt:lpstr>
      <vt:lpstr>PowerPoint 演示文稿</vt:lpstr>
      <vt:lpstr>Availability(可用性,可用时间) and reliability(可靠性)</vt:lpstr>
      <vt:lpstr>Large-scale systems can be highly available </vt:lpstr>
      <vt:lpstr>Achieving high availability: handling failures w/ replications</vt:lpstr>
      <vt:lpstr>Challenge: consistency</vt:lpstr>
      <vt:lpstr>Challenge: consistency</vt:lpstr>
      <vt:lpstr>Challenge: consistency</vt:lpstr>
      <vt:lpstr>Challenge: consistency</vt:lpstr>
      <vt:lpstr>PowerPoint 演示文稿</vt:lpstr>
      <vt:lpstr>CAP: an example</vt:lpstr>
      <vt:lpstr>The CAP theorem: 2 out of 3</vt:lpstr>
      <vt:lpstr>Partition Tolerance</vt:lpstr>
      <vt:lpstr>CAP: not a Binary Decision</vt:lpstr>
      <vt:lpstr>Summary of the (ideal) properties of distributed systems </vt:lpstr>
      <vt:lpstr>Summary of the (ideal) properties of distributed systems </vt:lpstr>
      <vt:lpstr>Summary of the (ideal) properties of distributed systems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李昱翰</cp:lastModifiedBy>
  <cp:revision>1584</cp:revision>
  <cp:lastPrinted>2020-03-02T13:38:00Z</cp:lastPrinted>
  <dcterms:created xsi:type="dcterms:W3CDTF">2017-11-24T09:35:00Z</dcterms:created>
  <dcterms:modified xsi:type="dcterms:W3CDTF">2022-11-07T01:55:07Z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ECD2D1D6CC3F4BB89E3F91D3186CE7E2</vt:lpwstr>
  </property>
  <property fmtid="{D5CDD505-2E9C-101B-9397-08002B2CF9AE}" pid="3" name="KSOProductBuildVer">
    <vt:lpwstr>2052-11.1.0.12598</vt:lpwstr>
  </property>
</Properties>
</file>